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4.png" ContentType="image/png"/>
  <Override PartName="/ppt/media/image13.png" ContentType="image/png"/>
  <Override PartName="/ppt/media/image12.png" ContentType="image/png"/>
  <Override PartName="/ppt/media/image10.png" ContentType="image/pn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11.png" ContentType="image/png"/>
  <Override PartName="/ppt/media/image3.jpeg" ContentType="image/jpe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heme/theme1.xml" ContentType="application/vnd.openxmlformats-officedocument.theme+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8.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Lst>
  <p:sldSz cx="7772400" cy="100584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
</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27" name="PlaceHolder 2"/>
          <p:cNvSpPr>
            <a:spLocks noGrp="1"/>
          </p:cNvSpPr>
          <p:nvPr>
            <p:ph type="body"/>
          </p:nvPr>
        </p:nvSpPr>
        <p:spPr>
          <a:xfrm>
            <a:off x="388440" y="2353320"/>
            <a:ext cx="699480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8" name="PlaceHolder 3"/>
          <p:cNvSpPr>
            <a:spLocks noGrp="1"/>
          </p:cNvSpPr>
          <p:nvPr>
            <p:ph type="body"/>
          </p:nvPr>
        </p:nvSpPr>
        <p:spPr>
          <a:xfrm>
            <a:off x="388440" y="5400360"/>
            <a:ext cx="699480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30"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1"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2"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3" name="PlaceHolder 5"/>
          <p:cNvSpPr>
            <a:spLocks noGrp="1"/>
          </p:cNvSpPr>
          <p:nvPr>
            <p:ph type="body"/>
          </p:nvPr>
        </p:nvSpPr>
        <p:spPr>
          <a:xfrm>
            <a:off x="3972600" y="540036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35" name="PlaceHolder 2"/>
          <p:cNvSpPr>
            <a:spLocks noGrp="1"/>
          </p:cNvSpPr>
          <p:nvPr>
            <p:ph type="body"/>
          </p:nvPr>
        </p:nvSpPr>
        <p:spPr>
          <a:xfrm>
            <a:off x="388440" y="235332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6" name="PlaceHolder 3"/>
          <p:cNvSpPr>
            <a:spLocks noGrp="1"/>
          </p:cNvSpPr>
          <p:nvPr>
            <p:ph type="body"/>
          </p:nvPr>
        </p:nvSpPr>
        <p:spPr>
          <a:xfrm>
            <a:off x="2753640" y="235332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7" name="PlaceHolder 4"/>
          <p:cNvSpPr>
            <a:spLocks noGrp="1"/>
          </p:cNvSpPr>
          <p:nvPr>
            <p:ph type="body"/>
          </p:nvPr>
        </p:nvSpPr>
        <p:spPr>
          <a:xfrm>
            <a:off x="5118840" y="235332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8" name="PlaceHolder 5"/>
          <p:cNvSpPr>
            <a:spLocks noGrp="1"/>
          </p:cNvSpPr>
          <p:nvPr>
            <p:ph type="body"/>
          </p:nvPr>
        </p:nvSpPr>
        <p:spPr>
          <a:xfrm>
            <a:off x="388440" y="540036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39" name="PlaceHolder 6"/>
          <p:cNvSpPr>
            <a:spLocks noGrp="1"/>
          </p:cNvSpPr>
          <p:nvPr>
            <p:ph type="body"/>
          </p:nvPr>
        </p:nvSpPr>
        <p:spPr>
          <a:xfrm>
            <a:off x="2753640" y="540036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40" name="PlaceHolder 7"/>
          <p:cNvSpPr>
            <a:spLocks noGrp="1"/>
          </p:cNvSpPr>
          <p:nvPr>
            <p:ph type="body"/>
          </p:nvPr>
        </p:nvSpPr>
        <p:spPr>
          <a:xfrm>
            <a:off x="5118840" y="5400360"/>
            <a:ext cx="225216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6" name="PlaceHolder 2"/>
          <p:cNvSpPr>
            <a:spLocks noGrp="1"/>
          </p:cNvSpPr>
          <p:nvPr>
            <p:ph type="subTitle"/>
          </p:nvPr>
        </p:nvSpPr>
        <p:spPr>
          <a:xfrm>
            <a:off x="388440" y="2353320"/>
            <a:ext cx="6994800" cy="5833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8" name="PlaceHolder 2"/>
          <p:cNvSpPr>
            <a:spLocks noGrp="1"/>
          </p:cNvSpPr>
          <p:nvPr>
            <p:ph type="body"/>
          </p:nvPr>
        </p:nvSpPr>
        <p:spPr>
          <a:xfrm>
            <a:off x="388440" y="2353320"/>
            <a:ext cx="6994800" cy="5833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10"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3200" spc="-1" strike="noStrike">
              <a:solidFill>
                <a:srgbClr val="000000"/>
              </a:solidFill>
              <a:latin typeface="Calibri"/>
            </a:endParaRPr>
          </a:p>
        </p:txBody>
      </p:sp>
      <p:sp>
        <p:nvSpPr>
          <p:cNvPr id="11"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388440" y="401040"/>
            <a:ext cx="6994800" cy="7784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15"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16" name="PlaceHolder 3"/>
          <p:cNvSpPr>
            <a:spLocks noGrp="1"/>
          </p:cNvSpPr>
          <p:nvPr>
            <p:ph type="body"/>
          </p:nvPr>
        </p:nvSpPr>
        <p:spPr>
          <a:xfrm>
            <a:off x="3972600" y="2353320"/>
            <a:ext cx="3413160" cy="5833440"/>
          </a:xfrm>
          <a:prstGeom prst="rect">
            <a:avLst/>
          </a:prstGeom>
        </p:spPr>
        <p:txBody>
          <a:bodyPr lIns="0" rIns="0" tIns="0" bIns="0">
            <a:normAutofit/>
          </a:bodyPr>
          <a:p>
            <a:endParaRPr b="0" lang="en-US" sz="3200" spc="-1" strike="noStrike">
              <a:solidFill>
                <a:srgbClr val="000000"/>
              </a:solidFill>
              <a:latin typeface="Calibri"/>
            </a:endParaRPr>
          </a:p>
        </p:txBody>
      </p:sp>
      <p:sp>
        <p:nvSpPr>
          <p:cNvPr id="17" name="PlaceHolder 4"/>
          <p:cNvSpPr>
            <a:spLocks noGrp="1"/>
          </p:cNvSpPr>
          <p:nvPr>
            <p:ph type="body"/>
          </p:nvPr>
        </p:nvSpPr>
        <p:spPr>
          <a:xfrm>
            <a:off x="388440" y="540036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19" name="PlaceHolder 2"/>
          <p:cNvSpPr>
            <a:spLocks noGrp="1"/>
          </p:cNvSpPr>
          <p:nvPr>
            <p:ph type="body"/>
          </p:nvPr>
        </p:nvSpPr>
        <p:spPr>
          <a:xfrm>
            <a:off x="388440" y="2353320"/>
            <a:ext cx="3413160" cy="5833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0"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1" name="PlaceHolder 4"/>
          <p:cNvSpPr>
            <a:spLocks noGrp="1"/>
          </p:cNvSpPr>
          <p:nvPr>
            <p:ph type="body"/>
          </p:nvPr>
        </p:nvSpPr>
        <p:spPr>
          <a:xfrm>
            <a:off x="3972600" y="540036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388440" y="401040"/>
            <a:ext cx="6994800" cy="1679040"/>
          </a:xfrm>
          <a:prstGeom prst="rect">
            <a:avLst/>
          </a:prstGeom>
        </p:spPr>
        <p:txBody>
          <a:bodyPr lIns="0" rIns="0" tIns="0" bIns="0" anchor="ctr"/>
          <a:p>
            <a:endParaRPr b="0" lang="en-US" sz="1800" spc="-1" strike="noStrike">
              <a:solidFill>
                <a:srgbClr val="000000"/>
              </a:solidFill>
              <a:latin typeface="Calibri"/>
            </a:endParaRPr>
          </a:p>
        </p:txBody>
      </p:sp>
      <p:sp>
        <p:nvSpPr>
          <p:cNvPr id="23" name="PlaceHolder 2"/>
          <p:cNvSpPr>
            <a:spLocks noGrp="1"/>
          </p:cNvSpPr>
          <p:nvPr>
            <p:ph type="body"/>
          </p:nvPr>
        </p:nvSpPr>
        <p:spPr>
          <a:xfrm>
            <a:off x="38844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4" name="PlaceHolder 3"/>
          <p:cNvSpPr>
            <a:spLocks noGrp="1"/>
          </p:cNvSpPr>
          <p:nvPr>
            <p:ph type="body"/>
          </p:nvPr>
        </p:nvSpPr>
        <p:spPr>
          <a:xfrm>
            <a:off x="3972600" y="2353320"/>
            <a:ext cx="3413160" cy="2782440"/>
          </a:xfrm>
          <a:prstGeom prst="rect">
            <a:avLst/>
          </a:prstGeom>
        </p:spPr>
        <p:txBody>
          <a:bodyPr lIns="0" rIns="0" tIns="0" bIns="0">
            <a:normAutofit/>
          </a:bodyPr>
          <a:p>
            <a:endParaRPr b="0" lang="en-US" sz="3200" spc="-1" strike="noStrike">
              <a:solidFill>
                <a:srgbClr val="000000"/>
              </a:solidFill>
              <a:latin typeface="Calibri"/>
            </a:endParaRPr>
          </a:p>
        </p:txBody>
      </p:sp>
      <p:sp>
        <p:nvSpPr>
          <p:cNvPr id="25" name="PlaceHolder 4"/>
          <p:cNvSpPr>
            <a:spLocks noGrp="1"/>
          </p:cNvSpPr>
          <p:nvPr>
            <p:ph type="body"/>
          </p:nvPr>
        </p:nvSpPr>
        <p:spPr>
          <a:xfrm>
            <a:off x="388440" y="5400360"/>
            <a:ext cx="6994800" cy="2782440"/>
          </a:xfrm>
          <a:prstGeom prst="rect">
            <a:avLst/>
          </a:prstGeom>
        </p:spPr>
        <p:txBody>
          <a:bodyPr lIns="0" rIns="0" tIns="0" bIns="0">
            <a:normAutofit/>
          </a:bodyPr>
          <a:p>
            <a:endParaRPr b="0" lang="en-US" sz="32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dt"/>
          </p:nvPr>
        </p:nvSpPr>
        <p:spPr>
          <a:xfrm>
            <a:off x="388800" y="9322560"/>
            <a:ext cx="1813320" cy="535320"/>
          </a:xfrm>
          <a:prstGeom prst="rect">
            <a:avLst/>
          </a:prstGeom>
        </p:spPr>
        <p:txBody>
          <a:bodyPr anchor="ctr"/>
          <a:p>
            <a:pPr>
              <a:lnSpc>
                <a:spcPct val="100000"/>
              </a:lnSpc>
            </a:pPr>
            <a:fld id="{0AE8698E-F949-46F8-A113-76D73F2B29A7}" type="datetime">
              <a:rPr b="0" lang="en-US" sz="1200" spc="-1" strike="noStrike">
                <a:solidFill>
                  <a:srgbClr val="8b8b8b"/>
                </a:solidFill>
                <a:latin typeface="Calibri"/>
              </a:rPr>
              <a:t>1/24/19</a:t>
            </a:fld>
            <a:endParaRPr b="0" lang="en-US" sz="1200" spc="-1" strike="noStrike">
              <a:latin typeface="Times New Roman"/>
            </a:endParaRPr>
          </a:p>
        </p:txBody>
      </p:sp>
      <p:sp>
        <p:nvSpPr>
          <p:cNvPr id="1" name="PlaceHolder 2"/>
          <p:cNvSpPr>
            <a:spLocks noGrp="1"/>
          </p:cNvSpPr>
          <p:nvPr>
            <p:ph type="ftr"/>
          </p:nvPr>
        </p:nvSpPr>
        <p:spPr>
          <a:xfrm>
            <a:off x="2655720" y="9322560"/>
            <a:ext cx="2460960" cy="535320"/>
          </a:xfrm>
          <a:prstGeom prst="rect">
            <a:avLst/>
          </a:prstGeom>
        </p:spPr>
        <p:txBody>
          <a:bodyPr anchor="ctr"/>
          <a:p>
            <a:endParaRPr b="0" lang="en-US" sz="2400" spc="-1" strike="noStrike">
              <a:latin typeface="Times New Roman"/>
            </a:endParaRPr>
          </a:p>
        </p:txBody>
      </p:sp>
      <p:sp>
        <p:nvSpPr>
          <p:cNvPr id="2" name="PlaceHolder 3"/>
          <p:cNvSpPr>
            <a:spLocks noGrp="1"/>
          </p:cNvSpPr>
          <p:nvPr>
            <p:ph type="sldNum"/>
          </p:nvPr>
        </p:nvSpPr>
        <p:spPr>
          <a:xfrm>
            <a:off x="5570280" y="9322560"/>
            <a:ext cx="1813320" cy="535320"/>
          </a:xfrm>
          <a:prstGeom prst="rect">
            <a:avLst/>
          </a:prstGeom>
        </p:spPr>
        <p:txBody>
          <a:bodyPr anchor="ctr"/>
          <a:p>
            <a:pPr algn="r">
              <a:lnSpc>
                <a:spcPct val="100000"/>
              </a:lnSpc>
            </a:pPr>
            <a:fld id="{B189650D-E2B9-4E12-973F-191FA59ABD08}" type="slidenum">
              <a:rPr b="0" lang="en-US" sz="1200" spc="-1" strike="noStrike">
                <a:solidFill>
                  <a:srgbClr val="8b8b8b"/>
                </a:solidFill>
                <a:latin typeface="Calibri"/>
              </a:rPr>
              <a:t>&lt;number&gt;</a:t>
            </a:fld>
            <a:endParaRPr b="0" lang="en-US" sz="1200" spc="-1" strike="noStrike">
              <a:latin typeface="Times New Roman"/>
            </a:endParaRPr>
          </a:p>
        </p:txBody>
      </p:sp>
      <p:sp>
        <p:nvSpPr>
          <p:cNvPr id="3" name="PlaceHolder 4"/>
          <p:cNvSpPr>
            <a:spLocks noGrp="1"/>
          </p:cNvSpPr>
          <p:nvPr>
            <p:ph type="title"/>
          </p:nvPr>
        </p:nvSpPr>
        <p:spPr>
          <a:xfrm>
            <a:off x="388440" y="401040"/>
            <a:ext cx="6994800" cy="1679040"/>
          </a:xfrm>
          <a:prstGeom prst="rect">
            <a:avLst/>
          </a:prstGeom>
        </p:spPr>
        <p:txBody>
          <a:bodyPr lIns="0" rIns="0" tIns="0" bIns="0" anchor="ctr"/>
          <a:p>
            <a:r>
              <a:rPr b="0" lang="en-US" sz="1800" spc="-1" strike="noStrike">
                <a:solidFill>
                  <a:srgbClr val="000000"/>
                </a:solidFill>
                <a:latin typeface="Calibri"/>
              </a:rPr>
              <a:t>Click to edit the title text format</a:t>
            </a:r>
            <a:endParaRPr b="0" lang="en-US" sz="1800" spc="-1" strike="noStrike">
              <a:solidFill>
                <a:srgbClr val="000000"/>
              </a:solidFill>
              <a:latin typeface="Calibri"/>
            </a:endParaRPr>
          </a:p>
        </p:txBody>
      </p:sp>
      <p:sp>
        <p:nvSpPr>
          <p:cNvPr id="4" name="PlaceHolder 5"/>
          <p:cNvSpPr>
            <a:spLocks noGrp="1"/>
          </p:cNvSpPr>
          <p:nvPr>
            <p:ph type="body"/>
          </p:nvPr>
        </p:nvSpPr>
        <p:spPr>
          <a:xfrm>
            <a:off x="388440" y="2353320"/>
            <a:ext cx="6994800" cy="583344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Calibri"/>
              </a:rPr>
              <a:t>Click to edit the outline text format</a:t>
            </a:r>
            <a:endParaRPr b="0" lang="en-US"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400" spc="-1" strike="noStrike">
                <a:solidFill>
                  <a:srgbClr val="000000"/>
                </a:solidFill>
                <a:latin typeface="Calibri"/>
              </a:rPr>
              <a:t>Second Outline Level</a:t>
            </a:r>
            <a:endParaRPr b="0" lang="en-US"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2000" spc="-1" strike="noStrike">
                <a:solidFill>
                  <a:srgbClr val="000000"/>
                </a:solidFill>
                <a:latin typeface="Calibri"/>
              </a:rPr>
              <a:t>Third Outline Level</a:t>
            </a:r>
            <a:endParaRPr b="0" lang="en-US"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Calibri"/>
              </a:rPr>
              <a:t>Fourth Outline Level</a:t>
            </a:r>
            <a:endParaRPr b="0" lang="en-US"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hyperlink" Target="http://192.168.7.2:3000/" TargetMode="External"/><Relationship Id="rId4" Type="http://schemas.openxmlformats.org/officeDocument/2006/relationships/hyperlink" Target="http://192.168.6.2:3000/" TargetMode="External"/><Relationship Id="rId5" Type="http://schemas.openxmlformats.org/officeDocument/2006/relationships/image" Target="../media/image3.jpeg"/><Relationship Id="rId6" Type="http://schemas.openxmlformats.org/officeDocument/2006/relationships/image" Target="../media/image4.png"/><Relationship Id="rId7"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beagleboard.org/pocket" TargetMode="Externa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CustomShape 1"/>
          <p:cNvSpPr/>
          <p:nvPr/>
        </p:nvSpPr>
        <p:spPr>
          <a:xfrm>
            <a:off x="296280" y="909000"/>
            <a:ext cx="7007400" cy="363960"/>
          </a:xfrm>
          <a:prstGeom prst="rect">
            <a:avLst/>
          </a:prstGeom>
          <a:noFill/>
          <a:ln>
            <a:noFill/>
          </a:ln>
        </p:spPr>
        <p:style>
          <a:lnRef idx="0"/>
          <a:fillRef idx="0"/>
          <a:effectRef idx="0"/>
          <a:fontRef idx="minor"/>
        </p:style>
        <p:txBody>
          <a:bodyPr lIns="90000" rIns="90000" tIns="45000" bIns="45000"/>
          <a:p>
            <a:pPr marL="285840" indent="-285480">
              <a:lnSpc>
                <a:spcPct val="120000"/>
              </a:lnSpc>
              <a:buClr>
                <a:srgbClr val="000000"/>
              </a:buClr>
              <a:buFont typeface="Arial"/>
              <a:buChar char="•"/>
            </a:pPr>
            <a:r>
              <a:rPr b="0" lang="en-US" sz="1400" spc="-1" strike="noStrike">
                <a:solidFill>
                  <a:srgbClr val="000000"/>
                </a:solidFill>
                <a:latin typeface="Arial"/>
              </a:rPr>
              <a:t>MicroSD software image and other materials available from </a:t>
            </a:r>
            <a:r>
              <a:rPr b="1" lang="en-US" sz="1500" spc="-1" strike="noStrike">
                <a:solidFill>
                  <a:srgbClr val="21409a"/>
                </a:solidFill>
                <a:latin typeface="Arial"/>
              </a:rPr>
              <a:t>bbb.io/techlab</a:t>
            </a:r>
            <a:endParaRPr b="0" lang="en-US" sz="1500" spc="-1" strike="noStrike">
              <a:latin typeface="Arial"/>
            </a:endParaRPr>
          </a:p>
        </p:txBody>
      </p:sp>
      <p:pic>
        <p:nvPicPr>
          <p:cNvPr id="42" name="Picture 1" descr=""/>
          <p:cNvPicPr/>
          <p:nvPr/>
        </p:nvPicPr>
        <p:blipFill>
          <a:blip r:embed="rId1"/>
          <a:stretch/>
        </p:blipFill>
        <p:spPr>
          <a:xfrm>
            <a:off x="2361600" y="1373400"/>
            <a:ext cx="5307840" cy="2806920"/>
          </a:xfrm>
          <a:prstGeom prst="rect">
            <a:avLst/>
          </a:prstGeom>
          <a:ln>
            <a:noFill/>
          </a:ln>
        </p:spPr>
      </p:pic>
      <p:pic>
        <p:nvPicPr>
          <p:cNvPr id="43" name="Picture 2" descr=""/>
          <p:cNvPicPr/>
          <p:nvPr/>
        </p:nvPicPr>
        <p:blipFill>
          <a:blip r:embed="rId2"/>
          <a:stretch/>
        </p:blipFill>
        <p:spPr>
          <a:xfrm>
            <a:off x="2769480" y="7289280"/>
            <a:ext cx="4899960" cy="2155680"/>
          </a:xfrm>
          <a:prstGeom prst="rect">
            <a:avLst/>
          </a:prstGeom>
          <a:ln>
            <a:noFill/>
          </a:ln>
        </p:spPr>
      </p:pic>
      <p:sp>
        <p:nvSpPr>
          <p:cNvPr id="44" name="CustomShape 2"/>
          <p:cNvSpPr/>
          <p:nvPr/>
        </p:nvSpPr>
        <p:spPr>
          <a:xfrm>
            <a:off x="194760" y="7658280"/>
            <a:ext cx="2445480" cy="136836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rPr>
              <a:t>Get to the Cloud9 IDE</a:t>
            </a:r>
            <a:endParaRPr b="0" lang="en-US" sz="1400" spc="-1" strike="noStrike">
              <a:latin typeface="Arial"/>
            </a:endParaRPr>
          </a:p>
          <a:p>
            <a:pPr marL="285840" indent="-285480">
              <a:lnSpc>
                <a:spcPct val="100000"/>
              </a:lnSpc>
              <a:buClr>
                <a:srgbClr val="000000"/>
              </a:buClr>
              <a:buFont typeface="Symbol" charset="2"/>
              <a:buChar char=""/>
            </a:pPr>
            <a:r>
              <a:rPr b="0" lang="en-US" sz="1400" spc="-1" strike="noStrike">
                <a:solidFill>
                  <a:srgbClr val="000000"/>
                </a:solidFill>
                <a:latin typeface="Arial"/>
              </a:rPr>
              <a:t>Served on port 3000</a:t>
            </a:r>
            <a:endParaRPr b="0" lang="en-US" sz="1400" spc="-1" strike="noStrike">
              <a:latin typeface="Arial"/>
            </a:endParaRPr>
          </a:p>
          <a:p>
            <a:pPr marL="285840" indent="-285480">
              <a:lnSpc>
                <a:spcPct val="100000"/>
              </a:lnSpc>
              <a:buClr>
                <a:srgbClr val="000000"/>
              </a:buClr>
              <a:buFont typeface="Symbol" charset="2"/>
              <a:buChar char=""/>
            </a:pPr>
            <a:r>
              <a:rPr b="0" lang="en-US" sz="1400" spc="-1" strike="noStrike">
                <a:solidFill>
                  <a:srgbClr val="000000"/>
                </a:solidFill>
                <a:latin typeface="Arial"/>
              </a:rPr>
              <a:t>Windows:</a:t>
            </a:r>
            <a:br/>
            <a:r>
              <a:rPr b="0" lang="en-US" sz="1400" spc="-1" strike="noStrike">
                <a:solidFill>
                  <a:srgbClr val="000000"/>
                </a:solidFill>
                <a:latin typeface="Arial"/>
                <a:hlinkClick r:id="rId3"/>
              </a:rPr>
              <a:t>http://192.168.7.2:3000</a:t>
            </a:r>
            <a:r>
              <a:rPr b="0" lang="en-US" sz="1400" spc="-1" strike="noStrike">
                <a:solidFill>
                  <a:srgbClr val="000000"/>
                </a:solidFill>
                <a:latin typeface="Arial"/>
              </a:rPr>
              <a:t>  </a:t>
            </a:r>
            <a:endParaRPr b="0" lang="en-US" sz="1400" spc="-1" strike="noStrike">
              <a:latin typeface="Arial"/>
            </a:endParaRPr>
          </a:p>
          <a:p>
            <a:pPr marL="285840" indent="-285480">
              <a:lnSpc>
                <a:spcPct val="100000"/>
              </a:lnSpc>
              <a:buClr>
                <a:srgbClr val="000000"/>
              </a:buClr>
              <a:buFont typeface="Symbol" charset="2"/>
              <a:buChar char=""/>
            </a:pPr>
            <a:r>
              <a:rPr b="0" lang="en-US" sz="1400" spc="-1" strike="noStrike">
                <a:solidFill>
                  <a:srgbClr val="000000"/>
                </a:solidFill>
                <a:latin typeface="Arial"/>
              </a:rPr>
              <a:t>Linux/Mac:</a:t>
            </a:r>
            <a:br/>
            <a:r>
              <a:rPr b="0" lang="en-US" sz="1400" spc="-1" strike="noStrike">
                <a:solidFill>
                  <a:srgbClr val="000000"/>
                </a:solidFill>
                <a:latin typeface="Arial"/>
                <a:hlinkClick r:id="rId4"/>
              </a:rPr>
              <a:t>http://192.168.6.2:3000</a:t>
            </a:r>
            <a:r>
              <a:rPr b="0" lang="en-US" sz="1400" spc="-1" strike="noStrike">
                <a:solidFill>
                  <a:srgbClr val="000000"/>
                </a:solidFill>
                <a:latin typeface="Arial"/>
              </a:rPr>
              <a:t> </a:t>
            </a:r>
            <a:endParaRPr b="0" lang="en-US" sz="1400" spc="-1" strike="noStrike">
              <a:latin typeface="Arial"/>
            </a:endParaRPr>
          </a:p>
        </p:txBody>
      </p:sp>
      <p:sp>
        <p:nvSpPr>
          <p:cNvPr id="45" name="CustomShape 3"/>
          <p:cNvSpPr/>
          <p:nvPr/>
        </p:nvSpPr>
        <p:spPr>
          <a:xfrm>
            <a:off x="392040" y="1868040"/>
            <a:ext cx="1791000" cy="115524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rPr>
              <a:t>See </a:t>
            </a:r>
            <a:r>
              <a:rPr b="1" lang="en-US" sz="1400" spc="-1" strike="noStrike">
                <a:solidFill>
                  <a:srgbClr val="21409a"/>
                </a:solidFill>
                <a:latin typeface="Arial"/>
              </a:rPr>
              <a:t>bbb.io/start</a:t>
            </a:r>
            <a:r>
              <a:rPr b="0" lang="en-US" sz="1400" spc="-1" strike="noStrike">
                <a:solidFill>
                  <a:srgbClr val="000000"/>
                </a:solidFill>
                <a:latin typeface="Arial"/>
              </a:rPr>
              <a:t> for instructions on using Etcher.io to write a microSD card</a:t>
            </a:r>
            <a:endParaRPr b="0" lang="en-US" sz="1400" spc="-1" strike="noStrike">
              <a:latin typeface="Arial"/>
            </a:endParaRPr>
          </a:p>
        </p:txBody>
      </p:sp>
      <p:sp>
        <p:nvSpPr>
          <p:cNvPr id="46" name="CustomShape 4"/>
          <p:cNvSpPr/>
          <p:nvPr/>
        </p:nvSpPr>
        <p:spPr>
          <a:xfrm>
            <a:off x="311040" y="9295560"/>
            <a:ext cx="7251480" cy="714240"/>
          </a:xfrm>
          <a:prstGeom prst="rect">
            <a:avLst/>
          </a:prstGeom>
          <a:solidFill>
            <a:srgbClr val="fd9977"/>
          </a:solidFill>
          <a:ln w="9360">
            <a:solidFill>
              <a:srgbClr val="4a7ebb"/>
            </a:solidFill>
            <a:round/>
          </a:ln>
          <a:effectLst>
            <a:outerShdw dist="23040" dir="5400000">
              <a:srgbClr val="000000">
                <a:alpha val="35000"/>
              </a:srgbClr>
            </a:outerShdw>
          </a:effectLst>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latin typeface="Calibri"/>
              </a:rPr>
              <a:t>The </a:t>
            </a:r>
            <a:r>
              <a:rPr b="1" lang="en-US" sz="1400" spc="-1" strike="noStrike">
                <a:solidFill>
                  <a:srgbClr val="000000"/>
                </a:solidFill>
                <a:latin typeface="Calibri"/>
              </a:rPr>
              <a:t>BeagleBoard.org Foundation </a:t>
            </a:r>
            <a:r>
              <a:rPr b="0" lang="en-US" sz="1400" spc="-1" strike="noStrike">
                <a:solidFill>
                  <a:srgbClr val="000000"/>
                </a:solidFill>
                <a:latin typeface="Calibri"/>
              </a:rPr>
              <a:t>is a 501(c)(3) non-profit corporation existing to provide education in and collaboration around the design and use of open-source software and hardware in embedded computing.  </a:t>
            </a:r>
            <a:endParaRPr b="0" lang="en-US" sz="1400" spc="-1" strike="noStrike">
              <a:latin typeface="Arial"/>
            </a:endParaRPr>
          </a:p>
        </p:txBody>
      </p:sp>
      <p:pic>
        <p:nvPicPr>
          <p:cNvPr id="47" name="" descr=""/>
          <p:cNvPicPr/>
          <p:nvPr/>
        </p:nvPicPr>
        <p:blipFill>
          <a:blip r:embed="rId5"/>
          <a:stretch/>
        </p:blipFill>
        <p:spPr>
          <a:xfrm>
            <a:off x="354240" y="4345200"/>
            <a:ext cx="4206240" cy="2669400"/>
          </a:xfrm>
          <a:prstGeom prst="rect">
            <a:avLst/>
          </a:prstGeom>
          <a:ln>
            <a:noFill/>
          </a:ln>
        </p:spPr>
      </p:pic>
      <p:sp>
        <p:nvSpPr>
          <p:cNvPr id="48" name="CustomShape 5"/>
          <p:cNvSpPr/>
          <p:nvPr/>
        </p:nvSpPr>
        <p:spPr>
          <a:xfrm>
            <a:off x="4725720" y="4853520"/>
            <a:ext cx="2613960" cy="15814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rPr>
              <a:t>Plug into the microUSB on PocketBeagle to provide power and a network connection. Look for the “heartbeat” pulse on the USR0 LED to know the board has Linux up-and-running.</a:t>
            </a:r>
            <a:endParaRPr b="0" lang="en-US" sz="1400" spc="-1" strike="noStrike">
              <a:latin typeface="Arial"/>
            </a:endParaRPr>
          </a:p>
        </p:txBody>
      </p:sp>
      <p:grpSp>
        <p:nvGrpSpPr>
          <p:cNvPr id="49" name="Group 6"/>
          <p:cNvGrpSpPr/>
          <p:nvPr/>
        </p:nvGrpSpPr>
        <p:grpSpPr>
          <a:xfrm>
            <a:off x="85320" y="78120"/>
            <a:ext cx="7584120" cy="876600"/>
            <a:chOff x="85320" y="78120"/>
            <a:chExt cx="7584120" cy="876600"/>
          </a:xfrm>
        </p:grpSpPr>
        <p:sp>
          <p:nvSpPr>
            <p:cNvPr id="50" name="CustomShape 7"/>
            <p:cNvSpPr/>
            <p:nvPr/>
          </p:nvSpPr>
          <p:spPr>
            <a:xfrm>
              <a:off x="1371600" y="621000"/>
              <a:ext cx="6297840" cy="33372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600" spc="-1" strike="noStrike">
                  <a:solidFill>
                    <a:srgbClr val="000000"/>
                  </a:solidFill>
                  <a:latin typeface="Arial Black"/>
                </a:rPr>
                <a:t> </a:t>
              </a:r>
              <a:r>
                <a:rPr b="0" lang="en-US" sz="1600" spc="-1" strike="noStrike">
                  <a:solidFill>
                    <a:srgbClr val="000000"/>
                  </a:solidFill>
                  <a:latin typeface="Arial Black"/>
                </a:rPr>
                <a:t>PocketBeagle</a:t>
              </a:r>
              <a:r>
                <a:rPr b="0" lang="en-US" sz="1600" spc="-1" strike="noStrike" baseline="33000">
                  <a:solidFill>
                    <a:srgbClr val="000000"/>
                  </a:solidFill>
                  <a:latin typeface="Arial Black"/>
                </a:rPr>
                <a:t>®</a:t>
              </a:r>
              <a:r>
                <a:rPr b="0" lang="en-US" sz="1600" spc="-1" strike="noStrike">
                  <a:solidFill>
                    <a:srgbClr val="000000"/>
                  </a:solidFill>
                  <a:latin typeface="Arial Black"/>
                </a:rPr>
                <a:t> TechLab Cape Hands-On Coding Workshop</a:t>
              </a:r>
              <a:endParaRPr b="0" lang="en-US" sz="1600" spc="-1" strike="noStrike">
                <a:latin typeface="Arial"/>
              </a:endParaRPr>
            </a:p>
          </p:txBody>
        </p:sp>
        <p:pic>
          <p:nvPicPr>
            <p:cNvPr id="51" name="Picture 4" descr=""/>
            <p:cNvPicPr/>
            <p:nvPr/>
          </p:nvPicPr>
          <p:blipFill>
            <a:blip r:embed="rId6"/>
            <a:stretch/>
          </p:blipFill>
          <p:spPr>
            <a:xfrm>
              <a:off x="85320" y="78120"/>
              <a:ext cx="2955600" cy="604440"/>
            </a:xfrm>
            <a:prstGeom prst="rect">
              <a:avLst/>
            </a:prstGeom>
            <a:ln>
              <a:noFill/>
            </a:ln>
          </p:spPr>
        </p:pic>
      </p:gr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CustomShape 1"/>
          <p:cNvSpPr/>
          <p:nvPr/>
        </p:nvSpPr>
        <p:spPr>
          <a:xfrm>
            <a:off x="392040" y="1333440"/>
            <a:ext cx="2458080" cy="30348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rPr>
              <a:t>TechLab Wiring Summary</a:t>
            </a:r>
            <a:endParaRPr b="0" lang="en-US" sz="1400" spc="-1" strike="noStrike">
              <a:latin typeface="Arial"/>
            </a:endParaRPr>
          </a:p>
        </p:txBody>
      </p:sp>
      <p:sp>
        <p:nvSpPr>
          <p:cNvPr id="53" name="CustomShape 2"/>
          <p:cNvSpPr/>
          <p:nvPr/>
        </p:nvSpPr>
        <p:spPr>
          <a:xfrm>
            <a:off x="182520" y="5637600"/>
            <a:ext cx="7170120" cy="303480"/>
          </a:xfrm>
          <a:prstGeom prst="rect">
            <a:avLst/>
          </a:prstGeom>
          <a:noFill/>
          <a:ln>
            <a:noFill/>
          </a:ln>
        </p:spPr>
        <p:style>
          <a:lnRef idx="0"/>
          <a:fillRef idx="0"/>
          <a:effectRef idx="0"/>
          <a:fontRef idx="minor"/>
        </p:style>
        <p:txBody>
          <a:bodyPr lIns="90000" rIns="90000" tIns="45000" bIns="45000"/>
          <a:p>
            <a:pPr>
              <a:lnSpc>
                <a:spcPct val="100000"/>
              </a:lnSpc>
            </a:pPr>
            <a:r>
              <a:rPr b="1" lang="en-US" sz="1400" spc="-1" strike="noStrike">
                <a:solidFill>
                  <a:srgbClr val="000000"/>
                </a:solidFill>
                <a:latin typeface="Arial"/>
              </a:rPr>
              <a:t>PocketBeagle Expansion Header Pin-out</a:t>
            </a:r>
            <a:r>
              <a:rPr b="0" lang="en-US" sz="1400" spc="-1" strike="noStrike">
                <a:solidFill>
                  <a:srgbClr val="000000"/>
                </a:solidFill>
                <a:latin typeface="Arial"/>
              </a:rPr>
              <a:t> </a:t>
            </a:r>
            <a:endParaRPr b="0" lang="en-US" sz="1400" spc="-1" strike="noStrike">
              <a:latin typeface="Arial"/>
            </a:endParaRPr>
          </a:p>
        </p:txBody>
      </p:sp>
      <p:pic>
        <p:nvPicPr>
          <p:cNvPr id="54" name="Picture 9" descr=""/>
          <p:cNvPicPr/>
          <p:nvPr/>
        </p:nvPicPr>
        <p:blipFill>
          <a:blip r:embed="rId1"/>
          <a:stretch/>
        </p:blipFill>
        <p:spPr>
          <a:xfrm>
            <a:off x="0" y="5979600"/>
            <a:ext cx="7772040" cy="3199680"/>
          </a:xfrm>
          <a:prstGeom prst="rect">
            <a:avLst/>
          </a:prstGeom>
          <a:ln>
            <a:noFill/>
          </a:ln>
        </p:spPr>
      </p:pic>
      <p:sp>
        <p:nvSpPr>
          <p:cNvPr id="55" name="CustomShape 3"/>
          <p:cNvSpPr/>
          <p:nvPr/>
        </p:nvSpPr>
        <p:spPr>
          <a:xfrm>
            <a:off x="311040" y="9397800"/>
            <a:ext cx="7309800" cy="303480"/>
          </a:xfrm>
          <a:prstGeom prst="rect">
            <a:avLst/>
          </a:prstGeom>
          <a:noFill/>
          <a:ln>
            <a:noFill/>
          </a:ln>
        </p:spPr>
        <p:style>
          <a:lnRef idx="0"/>
          <a:fillRef idx="0"/>
          <a:effectRef idx="0"/>
          <a:fontRef idx="minor"/>
        </p:style>
        <p:txBody>
          <a:bodyPr lIns="90000" rIns="90000" tIns="45000" bIns="45000"/>
          <a:p>
            <a:pPr>
              <a:lnSpc>
                <a:spcPct val="100000"/>
              </a:lnSpc>
            </a:pPr>
            <a:r>
              <a:rPr b="0" lang="en-US" sz="1400" spc="-1" strike="noStrike">
                <a:solidFill>
                  <a:srgbClr val="000000"/>
                </a:solidFill>
                <a:latin typeface="Arial"/>
              </a:rPr>
              <a:t>Great getting started information is at </a:t>
            </a:r>
            <a:r>
              <a:rPr b="1" lang="en-US" sz="1400" spc="-1" strike="noStrike" u="sng">
                <a:solidFill>
                  <a:srgbClr val="21409a"/>
                </a:solidFill>
                <a:uFillTx/>
                <a:latin typeface="Arial"/>
                <a:hlinkClick r:id="rId2"/>
              </a:rPr>
              <a:t>beagleboard.org/pocket</a:t>
            </a:r>
            <a:endParaRPr b="0" lang="en-US" sz="1400" spc="-1" strike="noStrike">
              <a:latin typeface="Arial"/>
            </a:endParaRPr>
          </a:p>
        </p:txBody>
      </p:sp>
      <p:grpSp>
        <p:nvGrpSpPr>
          <p:cNvPr id="56" name="Group 4"/>
          <p:cNvGrpSpPr/>
          <p:nvPr/>
        </p:nvGrpSpPr>
        <p:grpSpPr>
          <a:xfrm>
            <a:off x="85680" y="78120"/>
            <a:ext cx="7584120" cy="876600"/>
            <a:chOff x="85680" y="78120"/>
            <a:chExt cx="7584120" cy="876600"/>
          </a:xfrm>
        </p:grpSpPr>
        <p:sp>
          <p:nvSpPr>
            <p:cNvPr id="57" name="CustomShape 5"/>
            <p:cNvSpPr/>
            <p:nvPr/>
          </p:nvSpPr>
          <p:spPr>
            <a:xfrm>
              <a:off x="1371960" y="621000"/>
              <a:ext cx="6297840" cy="333720"/>
            </a:xfrm>
            <a:prstGeom prst="rect">
              <a:avLst/>
            </a:prstGeom>
            <a:noFill/>
            <a:ln>
              <a:noFill/>
            </a:ln>
          </p:spPr>
          <p:style>
            <a:lnRef idx="0"/>
            <a:fillRef idx="0"/>
            <a:effectRef idx="0"/>
            <a:fontRef idx="minor"/>
          </p:style>
          <p:txBody>
            <a:bodyPr lIns="90000" rIns="90000" tIns="45000" bIns="45000"/>
            <a:p>
              <a:pPr algn="ctr">
                <a:lnSpc>
                  <a:spcPct val="100000"/>
                </a:lnSpc>
              </a:pPr>
              <a:r>
                <a:rPr b="0" lang="en-US" sz="1600" spc="-1" strike="noStrike">
                  <a:solidFill>
                    <a:srgbClr val="000000"/>
                  </a:solidFill>
                  <a:latin typeface="Arial Black"/>
                </a:rPr>
                <a:t> </a:t>
              </a:r>
              <a:r>
                <a:rPr b="0" lang="en-US" sz="1600" spc="-1" strike="noStrike">
                  <a:solidFill>
                    <a:srgbClr val="000000"/>
                  </a:solidFill>
                  <a:latin typeface="Arial Black"/>
                </a:rPr>
                <a:t>PocketBeagle</a:t>
              </a:r>
              <a:r>
                <a:rPr b="0" lang="en-US" sz="1600" spc="-1" strike="noStrike" baseline="33000">
                  <a:solidFill>
                    <a:srgbClr val="000000"/>
                  </a:solidFill>
                  <a:latin typeface="Arial Black"/>
                </a:rPr>
                <a:t>®</a:t>
              </a:r>
              <a:r>
                <a:rPr b="0" lang="en-US" sz="1600" spc="-1" strike="noStrike">
                  <a:solidFill>
                    <a:srgbClr val="000000"/>
                  </a:solidFill>
                  <a:latin typeface="Arial Black"/>
                </a:rPr>
                <a:t> TechLab Cape Hands-On Coding Workshop</a:t>
              </a:r>
              <a:endParaRPr b="0" lang="en-US" sz="1600" spc="-1" strike="noStrike">
                <a:latin typeface="Arial"/>
              </a:endParaRPr>
            </a:p>
          </p:txBody>
        </p:sp>
        <p:pic>
          <p:nvPicPr>
            <p:cNvPr id="58" name="Picture 4" descr=""/>
            <p:cNvPicPr/>
            <p:nvPr/>
          </p:nvPicPr>
          <p:blipFill>
            <a:blip r:embed="rId3"/>
            <a:stretch/>
          </p:blipFill>
          <p:spPr>
            <a:xfrm>
              <a:off x="85680" y="78120"/>
              <a:ext cx="2955600" cy="604440"/>
            </a:xfrm>
            <a:prstGeom prst="rect">
              <a:avLst/>
            </a:prstGeom>
            <a:ln>
              <a:noFill/>
            </a:ln>
          </p:spPr>
        </p:pic>
      </p:grpSp>
      <p:pic>
        <p:nvPicPr>
          <p:cNvPr id="59" name="" descr=""/>
          <p:cNvPicPr/>
          <p:nvPr/>
        </p:nvPicPr>
        <p:blipFill>
          <a:blip r:embed="rId4"/>
          <a:stretch/>
        </p:blipFill>
        <p:spPr>
          <a:xfrm>
            <a:off x="182520" y="1630080"/>
            <a:ext cx="7389720" cy="3935520"/>
          </a:xfrm>
          <a:prstGeom prst="rect">
            <a:avLst/>
          </a:prstGeom>
          <a:ln>
            <a:noFill/>
          </a:ln>
        </p:spPr>
      </p:pic>
      <p:sp>
        <p:nvSpPr>
          <p:cNvPr id="60" name="TextShape 6"/>
          <p:cNvSpPr txBox="1"/>
          <p:nvPr/>
        </p:nvSpPr>
        <p:spPr>
          <a:xfrm>
            <a:off x="532080" y="4993200"/>
            <a:ext cx="839160" cy="34632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P2_33</a:t>
            </a:r>
            <a:endParaRPr b="0" lang="en-US" sz="1800" spc="-1" strike="noStrike">
              <a:latin typeface="Arial"/>
            </a:endParaRPr>
          </a:p>
        </p:txBody>
      </p:sp>
      <p:sp>
        <p:nvSpPr>
          <p:cNvPr id="61" name="TextShape 7"/>
          <p:cNvSpPr txBox="1"/>
          <p:nvPr/>
        </p:nvSpPr>
        <p:spPr>
          <a:xfrm>
            <a:off x="1681920" y="5012640"/>
            <a:ext cx="839160" cy="34632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P1_29</a:t>
            </a:r>
            <a:endParaRPr b="0" lang="en-US" sz="1800" spc="-1" strike="noStrike">
              <a:latin typeface="Arial"/>
            </a:endParaRPr>
          </a:p>
        </p:txBody>
      </p:sp>
      <p:sp>
        <p:nvSpPr>
          <p:cNvPr id="62" name="TextShape 8"/>
          <p:cNvSpPr txBox="1"/>
          <p:nvPr/>
        </p:nvSpPr>
        <p:spPr>
          <a:xfrm>
            <a:off x="108000" y="3768480"/>
            <a:ext cx="839160" cy="47448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P1_19</a:t>
            </a:r>
            <a:endParaRPr b="0" lang="en-US" sz="1800" spc="-1" strike="noStrike">
              <a:latin typeface="Arial"/>
            </a:endParaRPr>
          </a:p>
          <a:p>
            <a:r>
              <a:rPr b="0" lang="en-US" sz="900" spc="-1" strike="noStrike">
                <a:solidFill>
                  <a:srgbClr val="ffffff"/>
                </a:solidFill>
                <a:latin typeface="Arial"/>
              </a:rPr>
              <a:t>iio:device0</a:t>
            </a:r>
            <a:endParaRPr b="0" lang="en-US" sz="900" spc="-1" strike="noStrike">
              <a:latin typeface="Arial"/>
            </a:endParaRPr>
          </a:p>
        </p:txBody>
      </p:sp>
      <p:sp>
        <p:nvSpPr>
          <p:cNvPr id="63" name="TextShape 9"/>
          <p:cNvSpPr txBox="1"/>
          <p:nvPr/>
        </p:nvSpPr>
        <p:spPr>
          <a:xfrm>
            <a:off x="4869000" y="4663440"/>
            <a:ext cx="1131840" cy="85824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R: P1_33</a:t>
            </a:r>
            <a:endParaRPr b="0" lang="en-US" sz="1800" spc="-1" strike="noStrike">
              <a:latin typeface="Arial"/>
            </a:endParaRPr>
          </a:p>
          <a:p>
            <a:r>
              <a:rPr b="0" lang="en-US" sz="1800" spc="-1" strike="noStrike">
                <a:solidFill>
                  <a:srgbClr val="ffffff"/>
                </a:solidFill>
                <a:latin typeface="Arial"/>
              </a:rPr>
              <a:t>G: P2_1</a:t>
            </a:r>
            <a:endParaRPr b="0" lang="en-US" sz="1800" spc="-1" strike="noStrike">
              <a:latin typeface="Arial"/>
            </a:endParaRPr>
          </a:p>
          <a:p>
            <a:r>
              <a:rPr b="0" lang="en-US" sz="1800" spc="-1" strike="noStrike">
                <a:solidFill>
                  <a:srgbClr val="ffffff"/>
                </a:solidFill>
                <a:latin typeface="Arial"/>
              </a:rPr>
              <a:t>B: P1_36</a:t>
            </a:r>
            <a:endParaRPr b="0" lang="en-US" sz="1800" spc="-1" strike="noStrike">
              <a:latin typeface="Arial"/>
            </a:endParaRPr>
          </a:p>
        </p:txBody>
      </p:sp>
      <p:sp>
        <p:nvSpPr>
          <p:cNvPr id="64" name="TextShape 10"/>
          <p:cNvSpPr txBox="1"/>
          <p:nvPr/>
        </p:nvSpPr>
        <p:spPr>
          <a:xfrm>
            <a:off x="5888160" y="4134240"/>
            <a:ext cx="839160" cy="34632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P2_30</a:t>
            </a:r>
            <a:endParaRPr b="0" lang="en-US" sz="1800" spc="-1" strike="noStrike">
              <a:latin typeface="Arial"/>
            </a:endParaRPr>
          </a:p>
        </p:txBody>
      </p:sp>
      <p:sp>
        <p:nvSpPr>
          <p:cNvPr id="65" name="TextShape 11"/>
          <p:cNvSpPr txBox="1"/>
          <p:nvPr/>
        </p:nvSpPr>
        <p:spPr>
          <a:xfrm>
            <a:off x="1681920" y="4023360"/>
            <a:ext cx="726480" cy="47448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I2C2</a:t>
            </a:r>
            <a:br/>
            <a:r>
              <a:rPr b="0" lang="en-US" sz="900" spc="-1" strike="noStrike">
                <a:solidFill>
                  <a:srgbClr val="ffffff"/>
                </a:solidFill>
                <a:latin typeface="Arial"/>
              </a:rPr>
              <a:t>iio:device1</a:t>
            </a:r>
            <a:endParaRPr b="0" lang="en-US" sz="900" spc="-1" strike="noStrike">
              <a:latin typeface="Arial"/>
            </a:endParaRPr>
          </a:p>
        </p:txBody>
      </p:sp>
      <p:sp>
        <p:nvSpPr>
          <p:cNvPr id="66" name="TextShape 12"/>
          <p:cNvSpPr txBox="1"/>
          <p:nvPr/>
        </p:nvSpPr>
        <p:spPr>
          <a:xfrm>
            <a:off x="4297680" y="2248920"/>
            <a:ext cx="1183680" cy="474480"/>
          </a:xfrm>
          <a:prstGeom prst="rect">
            <a:avLst/>
          </a:prstGeom>
          <a:solidFill>
            <a:srgbClr val="21409a"/>
          </a:solidFill>
          <a:ln>
            <a:solidFill>
              <a:srgbClr val="000000"/>
            </a:solidFill>
          </a:ln>
        </p:spPr>
        <p:txBody>
          <a:bodyPr lIns="90000" rIns="90000" tIns="45000" bIns="45000"/>
          <a:p>
            <a:r>
              <a:rPr b="0" lang="en-US" sz="1800" spc="-1" strike="noStrike">
                <a:solidFill>
                  <a:srgbClr val="ffffff"/>
                </a:solidFill>
                <a:latin typeface="Arial"/>
              </a:rPr>
              <a:t>SPI1 CS1</a:t>
            </a:r>
            <a:endParaRPr b="0" lang="en-US" sz="1800" spc="-1" strike="noStrike">
              <a:latin typeface="Arial"/>
            </a:endParaRPr>
          </a:p>
          <a:p>
            <a:r>
              <a:rPr b="0" lang="en-US" sz="900" spc="-1" strike="noStrike">
                <a:solidFill>
                  <a:srgbClr val="ffffff"/>
                </a:solidFill>
                <a:latin typeface="Arial"/>
              </a:rPr>
              <a:t>leds/techlab::seg</a:t>
            </a:r>
            <a:r>
              <a:rPr b="0" i="1" lang="en-US" sz="900" spc="-1" strike="noStrike">
                <a:solidFill>
                  <a:srgbClr val="ffffff"/>
                </a:solidFill>
                <a:latin typeface="Arial"/>
              </a:rPr>
              <a:t>*</a:t>
            </a:r>
            <a:endParaRPr b="0" lang="en-US" sz="900" spc="-1" strike="noStrike">
              <a:latin typeface="Arial"/>
            </a:endParaRPr>
          </a:p>
        </p:txBody>
      </p:sp>
      <p:sp>
        <p:nvSpPr>
          <p:cNvPr id="67" name="TextShape 13"/>
          <p:cNvSpPr txBox="1"/>
          <p:nvPr/>
        </p:nvSpPr>
        <p:spPr>
          <a:xfrm>
            <a:off x="5760720" y="256032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0</a:t>
            </a:r>
            <a:endParaRPr b="0" lang="en-US" sz="800" spc="-1" strike="noStrike">
              <a:latin typeface="Arial"/>
            </a:endParaRPr>
          </a:p>
        </p:txBody>
      </p:sp>
      <p:sp>
        <p:nvSpPr>
          <p:cNvPr id="68" name="TextShape 14"/>
          <p:cNvSpPr txBox="1"/>
          <p:nvPr/>
        </p:nvSpPr>
        <p:spPr>
          <a:xfrm>
            <a:off x="5927400" y="265176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a:t>
            </a:r>
            <a:endParaRPr b="0" lang="en-US" sz="800" spc="-1" strike="noStrike">
              <a:latin typeface="Arial"/>
            </a:endParaRPr>
          </a:p>
        </p:txBody>
      </p:sp>
      <p:sp>
        <p:nvSpPr>
          <p:cNvPr id="69" name="TextShape 15"/>
          <p:cNvSpPr txBox="1"/>
          <p:nvPr/>
        </p:nvSpPr>
        <p:spPr>
          <a:xfrm>
            <a:off x="5927400" y="292608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2</a:t>
            </a:r>
            <a:endParaRPr b="0" lang="en-US" sz="800" spc="-1" strike="noStrike">
              <a:latin typeface="Arial"/>
            </a:endParaRPr>
          </a:p>
        </p:txBody>
      </p:sp>
      <p:sp>
        <p:nvSpPr>
          <p:cNvPr id="70" name="TextShape 16"/>
          <p:cNvSpPr txBox="1"/>
          <p:nvPr/>
        </p:nvSpPr>
        <p:spPr>
          <a:xfrm>
            <a:off x="5760720" y="303408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3</a:t>
            </a:r>
            <a:endParaRPr b="0" lang="en-US" sz="800" spc="-1" strike="noStrike">
              <a:latin typeface="Arial"/>
            </a:endParaRPr>
          </a:p>
        </p:txBody>
      </p:sp>
      <p:sp>
        <p:nvSpPr>
          <p:cNvPr id="71" name="TextShape 17"/>
          <p:cNvSpPr txBox="1"/>
          <p:nvPr/>
        </p:nvSpPr>
        <p:spPr>
          <a:xfrm>
            <a:off x="5599080" y="296532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4</a:t>
            </a:r>
            <a:endParaRPr b="0" lang="en-US" sz="800" spc="-1" strike="noStrike">
              <a:latin typeface="Arial"/>
            </a:endParaRPr>
          </a:p>
        </p:txBody>
      </p:sp>
      <p:sp>
        <p:nvSpPr>
          <p:cNvPr id="72" name="TextShape 18"/>
          <p:cNvSpPr txBox="1"/>
          <p:nvPr/>
        </p:nvSpPr>
        <p:spPr>
          <a:xfrm>
            <a:off x="5599080" y="270828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5</a:t>
            </a:r>
            <a:endParaRPr b="0" lang="en-US" sz="800" spc="-1" strike="noStrike">
              <a:latin typeface="Arial"/>
            </a:endParaRPr>
          </a:p>
        </p:txBody>
      </p:sp>
      <p:sp>
        <p:nvSpPr>
          <p:cNvPr id="73" name="TextShape 19"/>
          <p:cNvSpPr txBox="1"/>
          <p:nvPr/>
        </p:nvSpPr>
        <p:spPr>
          <a:xfrm>
            <a:off x="5760720" y="281268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6</a:t>
            </a:r>
            <a:endParaRPr b="0" lang="en-US" sz="800" spc="-1" strike="noStrike">
              <a:latin typeface="Arial"/>
            </a:endParaRPr>
          </a:p>
        </p:txBody>
      </p:sp>
      <p:sp>
        <p:nvSpPr>
          <p:cNvPr id="74" name="TextShape 20"/>
          <p:cNvSpPr txBox="1"/>
          <p:nvPr/>
        </p:nvSpPr>
        <p:spPr>
          <a:xfrm>
            <a:off x="6490440" y="250308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8</a:t>
            </a:r>
            <a:endParaRPr b="0" lang="en-US" sz="800" spc="-1" strike="noStrike">
              <a:latin typeface="Arial"/>
            </a:endParaRPr>
          </a:p>
        </p:txBody>
      </p:sp>
      <p:sp>
        <p:nvSpPr>
          <p:cNvPr id="75" name="TextShape 21"/>
          <p:cNvSpPr txBox="1"/>
          <p:nvPr/>
        </p:nvSpPr>
        <p:spPr>
          <a:xfrm>
            <a:off x="6657120" y="2630520"/>
            <a:ext cx="107640" cy="20484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9</a:t>
            </a:r>
            <a:endParaRPr b="0" lang="en-US" sz="800" spc="-1" strike="noStrike">
              <a:latin typeface="Arial"/>
            </a:endParaRPr>
          </a:p>
        </p:txBody>
      </p:sp>
      <p:sp>
        <p:nvSpPr>
          <p:cNvPr id="76" name="TextShape 22"/>
          <p:cNvSpPr txBox="1"/>
          <p:nvPr/>
        </p:nvSpPr>
        <p:spPr>
          <a:xfrm>
            <a:off x="6657120" y="2847600"/>
            <a:ext cx="107640" cy="31932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10</a:t>
            </a:r>
            <a:endParaRPr b="0" lang="en-US" sz="800" spc="-1" strike="noStrike">
              <a:latin typeface="Arial"/>
            </a:endParaRPr>
          </a:p>
        </p:txBody>
      </p:sp>
      <p:sp>
        <p:nvSpPr>
          <p:cNvPr id="77" name="TextShape 23"/>
          <p:cNvSpPr txBox="1"/>
          <p:nvPr/>
        </p:nvSpPr>
        <p:spPr>
          <a:xfrm>
            <a:off x="6490440" y="3063600"/>
            <a:ext cx="107640" cy="31932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11</a:t>
            </a:r>
            <a:endParaRPr b="0" lang="en-US" sz="800" spc="-1" strike="noStrike">
              <a:latin typeface="Arial"/>
            </a:endParaRPr>
          </a:p>
        </p:txBody>
      </p:sp>
      <p:sp>
        <p:nvSpPr>
          <p:cNvPr id="78" name="TextShape 24"/>
          <p:cNvSpPr txBox="1"/>
          <p:nvPr/>
        </p:nvSpPr>
        <p:spPr>
          <a:xfrm>
            <a:off x="6328800" y="2886840"/>
            <a:ext cx="107640" cy="31932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12</a:t>
            </a:r>
            <a:endParaRPr b="0" lang="en-US" sz="800" spc="-1" strike="noStrike">
              <a:latin typeface="Arial"/>
            </a:endParaRPr>
          </a:p>
        </p:txBody>
      </p:sp>
      <p:sp>
        <p:nvSpPr>
          <p:cNvPr id="79" name="TextShape 25"/>
          <p:cNvSpPr txBox="1"/>
          <p:nvPr/>
        </p:nvSpPr>
        <p:spPr>
          <a:xfrm>
            <a:off x="6328800" y="2629800"/>
            <a:ext cx="107640" cy="31932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13</a:t>
            </a:r>
            <a:endParaRPr b="0" lang="en-US" sz="800" spc="-1" strike="noStrike">
              <a:latin typeface="Arial"/>
            </a:endParaRPr>
          </a:p>
        </p:txBody>
      </p:sp>
      <p:sp>
        <p:nvSpPr>
          <p:cNvPr id="80" name="TextShape 26"/>
          <p:cNvSpPr txBox="1"/>
          <p:nvPr/>
        </p:nvSpPr>
        <p:spPr>
          <a:xfrm>
            <a:off x="6490440" y="2734200"/>
            <a:ext cx="107640" cy="319320"/>
          </a:xfrm>
          <a:prstGeom prst="rect">
            <a:avLst/>
          </a:prstGeom>
          <a:solidFill>
            <a:srgbClr val="21409a"/>
          </a:solidFill>
          <a:ln>
            <a:noFill/>
          </a:ln>
        </p:spPr>
        <p:txBody>
          <a:bodyPr lIns="90000" rIns="90000" tIns="45000" bIns="45000" anchor="ctr"/>
          <a:p>
            <a:r>
              <a:rPr b="0" lang="en-US" sz="800" spc="-171" strike="noStrike">
                <a:solidFill>
                  <a:srgbClr val="ffffff"/>
                </a:solidFill>
                <a:latin typeface="Arial"/>
              </a:rPr>
              <a:t>14</a:t>
            </a:r>
            <a:endParaRPr b="0" lang="en-US" sz="800" spc="-1" strike="noStrike">
              <a:latin typeface="Arial"/>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360720" y="7040880"/>
            <a:ext cx="4248360" cy="252684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a:solidFill>
                  <a:srgbClr val="000000"/>
                </a:solidFill>
                <a:latin typeface="Courier New"/>
              </a:rPr>
              <a:t>#!/usr/bin/env node</a:t>
            </a:r>
            <a:endParaRPr b="0" lang="en-US" sz="1000" spc="-1" strike="noStrike">
              <a:latin typeface="Arial"/>
            </a:endParaRPr>
          </a:p>
          <a:p>
            <a:pPr>
              <a:lnSpc>
                <a:spcPct val="100000"/>
              </a:lnSpc>
            </a:pPr>
            <a:r>
              <a:rPr b="0" lang="en-US" sz="1000" spc="-1" strike="noStrike">
                <a:solidFill>
                  <a:srgbClr val="000000"/>
                </a:solidFill>
                <a:latin typeface="Courier New"/>
              </a:rPr>
              <a:t>var b = require('bonescript');</a:t>
            </a:r>
            <a:endParaRPr b="0" lang="en-US" sz="1000" spc="-1" strike="noStrike">
              <a:latin typeface="Arial"/>
            </a:endParaRPr>
          </a:p>
          <a:p>
            <a:pPr>
              <a:lnSpc>
                <a:spcPct val="100000"/>
              </a:lnSpc>
            </a:pPr>
            <a:r>
              <a:rPr b="0" lang="en-US" sz="1000" spc="-1" strike="noStrike">
                <a:solidFill>
                  <a:srgbClr val="000000"/>
                </a:solidFill>
                <a:latin typeface="Courier New"/>
              </a:rPr>
              <a:t>var LED = 'USR3';</a:t>
            </a:r>
            <a:endParaRPr b="0" lang="en-US" sz="1000" spc="-1" strike="noStrike">
              <a:latin typeface="Arial"/>
            </a:endParaRPr>
          </a:p>
          <a:p>
            <a:pPr>
              <a:lnSpc>
                <a:spcPct val="100000"/>
              </a:lnSpc>
            </a:pPr>
            <a:r>
              <a:rPr b="0" lang="en-US" sz="1000" spc="-1" strike="noStrike">
                <a:solidFill>
                  <a:srgbClr val="000000"/>
                </a:solidFill>
                <a:latin typeface="Courier New"/>
              </a:rPr>
              <a:t>var state = b.HIGH;     // Initial state</a:t>
            </a:r>
            <a:endParaRPr b="0" lang="en-US" sz="1000" spc="-1" strike="noStrike">
              <a:latin typeface="Arial"/>
            </a:endParaRPr>
          </a:p>
          <a:p>
            <a:pPr>
              <a:lnSpc>
                <a:spcPct val="100000"/>
              </a:lnSpc>
            </a:pPr>
            <a:r>
              <a:rPr b="0" lang="en-US" sz="1000" spc="-1" strike="noStrike">
                <a:solidFill>
                  <a:srgbClr val="000000"/>
                </a:solidFill>
                <a:latin typeface="Courier New"/>
              </a:rPr>
              <a:t>b.pinMode(LED, b.OUTPUT);</a:t>
            </a:r>
            <a:endParaRPr b="0" lang="en-US" sz="1000" spc="-1" strike="noStrike">
              <a:latin typeface="Arial"/>
            </a:endParaRPr>
          </a:p>
          <a:p>
            <a:pPr>
              <a:lnSpc>
                <a:spcPct val="100000"/>
              </a:lnSpc>
            </a:pPr>
            <a:endParaRPr b="0" lang="en-US" sz="1000" spc="-1" strike="noStrike">
              <a:latin typeface="Arial"/>
            </a:endParaRPr>
          </a:p>
          <a:p>
            <a:pPr>
              <a:lnSpc>
                <a:spcPct val="100000"/>
              </a:lnSpc>
            </a:pPr>
            <a:r>
              <a:rPr b="0" lang="en-US" sz="1000" spc="-1" strike="noStrike">
                <a:solidFill>
                  <a:srgbClr val="000000"/>
                </a:solidFill>
                <a:latin typeface="Courier New"/>
              </a:rPr>
              <a:t>setInterval(flash, 250); // Change state every 250 ms</a:t>
            </a:r>
            <a:endParaRPr b="0" lang="en-US" sz="1000" spc="-1" strike="noStrike">
              <a:latin typeface="Arial"/>
            </a:endParaRPr>
          </a:p>
          <a:p>
            <a:pPr>
              <a:lnSpc>
                <a:spcPct val="100000"/>
              </a:lnSpc>
            </a:pPr>
            <a:endParaRPr b="0" lang="en-US" sz="1000" spc="-1" strike="noStrike">
              <a:latin typeface="Arial"/>
            </a:endParaRPr>
          </a:p>
          <a:p>
            <a:pPr>
              <a:lnSpc>
                <a:spcPct val="100000"/>
              </a:lnSpc>
            </a:pPr>
            <a:r>
              <a:rPr b="0" lang="en-US" sz="1000" spc="-1" strike="noStrike">
                <a:solidFill>
                  <a:srgbClr val="000000"/>
                </a:solidFill>
                <a:latin typeface="Courier New"/>
              </a:rPr>
              <a:t>function flash() {</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b.digitalWrite(LED, state);</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if(state === b.HIGH) {</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state = b.LOW;</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 else {</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state = b.HIGH;</a:t>
            </a:r>
            <a:endParaRPr b="0" lang="en-US" sz="1000" spc="-1" strike="noStrike">
              <a:latin typeface="Arial"/>
            </a:endParaRPr>
          </a:p>
          <a:p>
            <a:pPr>
              <a:lnSpc>
                <a:spcPct val="100000"/>
              </a:lnSpc>
            </a:pPr>
            <a:r>
              <a:rPr b="0" lang="en-US" sz="1000" spc="-1" strike="noStrike">
                <a:solidFill>
                  <a:srgbClr val="000000"/>
                </a:solidFill>
                <a:latin typeface="Courier New"/>
              </a:rPr>
              <a:t>    </a:t>
            </a:r>
            <a:r>
              <a:rPr b="0" lang="en-US" sz="1000" spc="-1" strike="noStrike">
                <a:solidFill>
                  <a:srgbClr val="000000"/>
                </a:solidFill>
                <a:latin typeface="Courier New"/>
              </a:rPr>
              <a:t>}</a:t>
            </a:r>
            <a:endParaRPr b="0" lang="en-US" sz="1000" spc="-1" strike="noStrike">
              <a:latin typeface="Arial"/>
            </a:endParaRPr>
          </a:p>
          <a:p>
            <a:pPr>
              <a:lnSpc>
                <a:spcPct val="100000"/>
              </a:lnSpc>
            </a:pPr>
            <a:r>
              <a:rPr b="0" lang="en-US" sz="1000" spc="-1" strike="noStrike">
                <a:solidFill>
                  <a:srgbClr val="000000"/>
                </a:solidFill>
                <a:latin typeface="Courier New"/>
              </a:rPr>
              <a:t>}</a:t>
            </a:r>
            <a:endParaRPr b="0" lang="en-US" sz="1000" spc="-1" strike="noStrike">
              <a:latin typeface="Arial"/>
            </a:endParaRPr>
          </a:p>
        </p:txBody>
      </p:sp>
      <p:pic>
        <p:nvPicPr>
          <p:cNvPr id="82" name="Picture 3" descr=""/>
          <p:cNvPicPr/>
          <p:nvPr/>
        </p:nvPicPr>
        <p:blipFill>
          <a:blip r:embed="rId1"/>
          <a:stretch/>
        </p:blipFill>
        <p:spPr>
          <a:xfrm>
            <a:off x="548640" y="2828880"/>
            <a:ext cx="6430680" cy="3571920"/>
          </a:xfrm>
          <a:prstGeom prst="rect">
            <a:avLst/>
          </a:prstGeom>
          <a:ln>
            <a:noFill/>
          </a:ln>
        </p:spPr>
      </p:pic>
      <p:sp>
        <p:nvSpPr>
          <p:cNvPr id="83" name="CustomShape 2"/>
          <p:cNvSpPr/>
          <p:nvPr/>
        </p:nvSpPr>
        <p:spPr>
          <a:xfrm>
            <a:off x="355320" y="463680"/>
            <a:ext cx="7247160" cy="217116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Blink PocketBeagle on-board USRx LED</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Blink USR3 LED on PocketBeagle.</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BoneScript is a Node.js library customized for the Beagle family and featuring familiar Arduino function calls. Here we will use it to blink an LED built into your PocketBeagle.</a:t>
            </a:r>
            <a:endParaRPr b="0" lang="en-US" sz="1100" spc="-1" strike="noStrike">
              <a:latin typeface="Arial"/>
            </a:endParaRPr>
          </a:p>
          <a:p>
            <a:pPr>
              <a:lnSpc>
                <a:spcPct val="120000"/>
              </a:lnSpc>
            </a:pPr>
            <a:r>
              <a:rPr b="1" lang="en-US" sz="1100" spc="-1" strike="noStrike">
                <a:solidFill>
                  <a:srgbClr val="000000"/>
                </a:solidFill>
                <a:latin typeface="Arial"/>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rPr>
              <a:t>1. Navigate to</a:t>
            </a:r>
            <a:r>
              <a:rPr b="1" lang="en-US" sz="1200" spc="-1" strike="noStrike">
                <a:solidFill>
                  <a:srgbClr val="21409a"/>
                </a:solidFill>
                <a:latin typeface="Arial"/>
              </a:rPr>
              <a:t> TechLab/internalLED.js</a:t>
            </a:r>
            <a:r>
              <a:rPr b="0" lang="en-US" sz="1100" spc="-1" strike="noStrike">
                <a:solidFill>
                  <a:srgbClr val="000000"/>
                </a:solidFill>
                <a:latin typeface="Arial"/>
              </a:rPr>
              <a:t> and double-click on it.</a:t>
            </a:r>
            <a:endParaRPr b="0" lang="en-US" sz="1100" spc="-1" strike="noStrike">
              <a:latin typeface="Arial"/>
            </a:endParaRPr>
          </a:p>
          <a:p>
            <a:pPr>
              <a:lnSpc>
                <a:spcPct val="120000"/>
              </a:lnSpc>
            </a:pPr>
            <a:r>
              <a:rPr b="0" lang="en-US" sz="1100" spc="-1" strike="noStrike">
                <a:solidFill>
                  <a:srgbClr val="000000"/>
                </a:solidFill>
                <a:latin typeface="Arial"/>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rPr>
              <a:t>3. You will see the run configuration window open with a Stop button.  Click the Stop button to halt the program.</a:t>
            </a:r>
            <a:endParaRPr b="0" lang="en-US" sz="1100" spc="-1" strike="noStrike">
              <a:latin typeface="Arial"/>
            </a:endParaRPr>
          </a:p>
          <a:p>
            <a:pPr>
              <a:lnSpc>
                <a:spcPct val="120000"/>
              </a:lnSpc>
            </a:pPr>
            <a:r>
              <a:rPr b="0" lang="en-US" sz="1100" spc="-1" strike="noStrike">
                <a:solidFill>
                  <a:srgbClr val="000000"/>
                </a:solidFill>
                <a:latin typeface="Arial"/>
              </a:rPr>
              <a:t>4. Try changing the LED or blink time, save the program and run again.</a:t>
            </a:r>
            <a:endParaRPr b="0" lang="en-US" sz="1100" spc="-1" strike="noStrike">
              <a:latin typeface="Arial"/>
            </a:endParaRPr>
          </a:p>
          <a:p>
            <a:pPr>
              <a:lnSpc>
                <a:spcPct val="120000"/>
              </a:lnSpc>
            </a:pPr>
            <a:r>
              <a:rPr b="0" lang="en-US" sz="1100" spc="-1" strike="noStrike">
                <a:solidFill>
                  <a:srgbClr val="000000"/>
                </a:solidFill>
                <a:latin typeface="Arial"/>
              </a:rPr>
              <a:t>TIP: Click the green bug to disable the debugger and begin execution quicker.</a:t>
            </a:r>
            <a:endParaRPr b="0" lang="en-US" sz="1100" spc="-1" strike="noStrike">
              <a:latin typeface="Arial"/>
            </a:endParaRPr>
          </a:p>
        </p:txBody>
      </p:sp>
      <p:sp>
        <p:nvSpPr>
          <p:cNvPr id="84" name="CustomShape 3"/>
          <p:cNvSpPr/>
          <p:nvPr/>
        </p:nvSpPr>
        <p:spPr>
          <a:xfrm>
            <a:off x="360720" y="6662160"/>
            <a:ext cx="1380600" cy="34524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rPr>
              <a:t>internalLED.js</a:t>
            </a:r>
            <a:endParaRPr b="0" lang="en-US" sz="1400" spc="-1" strike="noStrike">
              <a:latin typeface="Arial"/>
            </a:endParaRPr>
          </a:p>
        </p:txBody>
      </p:sp>
      <p:pic>
        <p:nvPicPr>
          <p:cNvPr id="85" name="Picture 6" descr=""/>
          <p:cNvPicPr/>
          <p:nvPr/>
        </p:nvPicPr>
        <p:blipFill>
          <a:blip r:embed="rId2"/>
          <a:stretch/>
        </p:blipFill>
        <p:spPr>
          <a:xfrm>
            <a:off x="4604040" y="8582760"/>
            <a:ext cx="2742840" cy="1145520"/>
          </a:xfrm>
          <a:prstGeom prst="rect">
            <a:avLst/>
          </a:prstGeom>
          <a:ln>
            <a:noFill/>
          </a:ln>
        </p:spPr>
      </p:pic>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515880" y="6400800"/>
            <a:ext cx="5850360" cy="3421800"/>
          </a:xfrm>
          <a:prstGeom prst="rect">
            <a:avLst/>
          </a:prstGeom>
          <a:noFill/>
          <a:ln>
            <a:noFill/>
          </a:ln>
        </p:spPr>
        <p:style>
          <a:lnRef idx="0"/>
          <a:fillRef idx="0"/>
          <a:effectRef idx="0"/>
          <a:fontRef idx="minor"/>
        </p:style>
        <p:txBody>
          <a:bodyPr wrap="none" lIns="90000" rIns="90000" tIns="45000" bIns="45000"/>
          <a:p>
            <a:pPr>
              <a:lnSpc>
                <a:spcPts val="1009"/>
              </a:lnSpc>
            </a:pPr>
            <a:r>
              <a:rPr b="0" lang="en-US" sz="1200" spc="-1" strike="noStrike">
                <a:solidFill>
                  <a:srgbClr val="000000"/>
                </a:solidFill>
                <a:latin typeface="Courier New"/>
              </a:rPr>
              <a:t>#!/usr/bin/env node</a:t>
            </a:r>
            <a:endParaRPr b="0" lang="en-US" sz="1200" spc="-1" strike="noStrike">
              <a:latin typeface="Arial"/>
            </a:endParaRPr>
          </a:p>
          <a:p>
            <a:pPr>
              <a:lnSpc>
                <a:spcPts val="1009"/>
              </a:lnSpc>
            </a:pPr>
            <a:r>
              <a:rPr b="0" lang="en-US" sz="1200" spc="-1" strike="noStrike">
                <a:solidFill>
                  <a:srgbClr val="000000"/>
                </a:solidFill>
                <a:latin typeface="Courier New"/>
              </a:rPr>
              <a:t>var b = require('bonescript');</a:t>
            </a:r>
            <a:endParaRPr b="0" lang="en-US" sz="1200" spc="-1" strike="noStrike">
              <a:latin typeface="Arial"/>
            </a:endParaRPr>
          </a:p>
          <a:p>
            <a:pPr>
              <a:lnSpc>
                <a:spcPts val="1009"/>
              </a:lnSpc>
            </a:pPr>
            <a:r>
              <a:rPr b="0" lang="en-US" sz="1200" spc="-1" strike="noStrike">
                <a:solidFill>
                  <a:srgbClr val="000000"/>
                </a:solidFill>
                <a:latin typeface="Courier New"/>
              </a:rPr>
              <a:t>var button = "P2_33";</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rPr>
              <a:t>console.log('Hit ^C to stop');</a:t>
            </a:r>
            <a:endParaRPr b="0" lang="en-US" sz="1200" spc="-1" strike="noStrike">
              <a:latin typeface="Arial"/>
            </a:endParaRPr>
          </a:p>
          <a:p>
            <a:pPr>
              <a:lnSpc>
                <a:spcPts val="1009"/>
              </a:lnSpc>
            </a:pPr>
            <a:r>
              <a:rPr b="0" lang="en-US" sz="1200" spc="-1" strike="noStrike">
                <a:solidFill>
                  <a:srgbClr val="000000"/>
                </a:solidFill>
                <a:latin typeface="Courier New"/>
              </a:rPr>
              <a:t>b.pinMode(button, b.INPUT, 7, null, null, doAttach);</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rPr>
              <a:t>function doAttach(err, x) {</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if(err) {</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console.log('pinMode err = ' + err);</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return;</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b.attachInterrupt(button, true, b.CHANGE, printStatus);</a:t>
            </a:r>
            <a:endParaRPr b="0" lang="en-US" sz="1200" spc="-1" strike="noStrike">
              <a:latin typeface="Arial"/>
            </a:endParaRPr>
          </a:p>
          <a:p>
            <a:pPr>
              <a:lnSpc>
                <a:spcPts val="1009"/>
              </a:lnSpc>
            </a:pPr>
            <a:r>
              <a:rPr b="0" lang="en-US" sz="1200" spc="-1" strike="noStrike">
                <a:solidFill>
                  <a:srgbClr val="000000"/>
                </a:solidFill>
                <a:latin typeface="Courier New"/>
              </a:rPr>
              <a:t>}</a:t>
            </a:r>
            <a:endParaRPr b="0" lang="en-US" sz="1200" spc="-1" strike="noStrike">
              <a:latin typeface="Arial"/>
            </a:endParaRPr>
          </a:p>
          <a:p>
            <a:pPr>
              <a:lnSpc>
                <a:spcPts val="1009"/>
              </a:lnSpc>
            </a:pPr>
            <a:endParaRPr b="0" lang="en-US" sz="1200" spc="-1" strike="noStrike">
              <a:latin typeface="Arial"/>
            </a:endParaRPr>
          </a:p>
          <a:p>
            <a:pPr>
              <a:lnSpc>
                <a:spcPts val="1009"/>
              </a:lnSpc>
            </a:pPr>
            <a:r>
              <a:rPr b="0" lang="en-US" sz="1200" spc="-1" strike="noStrike">
                <a:solidFill>
                  <a:srgbClr val="000000"/>
                </a:solidFill>
                <a:latin typeface="Courier New"/>
              </a:rPr>
              <a:t>function printStatus(err, x) {</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if(err) {</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console.log('attachInterrupt err = ' + err);</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return;</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if(x.attached) {</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console.log("Interrupt handler attached");</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return;</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a:t>
            </a:r>
            <a:endParaRPr b="0" lang="en-US" sz="1200" spc="-1" strike="noStrike">
              <a:latin typeface="Arial"/>
            </a:endParaRPr>
          </a:p>
          <a:p>
            <a:pPr>
              <a:lnSpc>
                <a:spcPts val="1009"/>
              </a:lnSpc>
            </a:pPr>
            <a:r>
              <a:rPr b="0" lang="en-US" sz="1200" spc="-1" strike="noStrike">
                <a:solidFill>
                  <a:srgbClr val="000000"/>
                </a:solidFill>
                <a:latin typeface="Courier New"/>
              </a:rPr>
              <a:t>  </a:t>
            </a:r>
            <a:r>
              <a:rPr b="0" lang="en-US" sz="1200" spc="-1" strike="noStrike">
                <a:solidFill>
                  <a:srgbClr val="000000"/>
                </a:solidFill>
                <a:latin typeface="Courier New"/>
              </a:rPr>
              <a:t>process.stdout.write('value = ' + x.value + '          \r');</a:t>
            </a:r>
            <a:endParaRPr b="0" lang="en-US" sz="1200" spc="-1" strike="noStrike">
              <a:latin typeface="Arial"/>
            </a:endParaRPr>
          </a:p>
          <a:p>
            <a:pPr>
              <a:lnSpc>
                <a:spcPts val="1009"/>
              </a:lnSpc>
            </a:pPr>
            <a:r>
              <a:rPr b="0" lang="en-US" sz="1200" spc="-1" strike="noStrike">
                <a:solidFill>
                  <a:srgbClr val="000000"/>
                </a:solidFill>
                <a:latin typeface="Courier New"/>
              </a:rPr>
              <a:t>}</a:t>
            </a:r>
            <a:endParaRPr b="0" lang="en-US" sz="1200" spc="-1" strike="noStrike">
              <a:latin typeface="Arial"/>
            </a:endParaRPr>
          </a:p>
        </p:txBody>
      </p:sp>
      <p:sp>
        <p:nvSpPr>
          <p:cNvPr id="87" name="CustomShape 2"/>
          <p:cNvSpPr/>
          <p:nvPr/>
        </p:nvSpPr>
        <p:spPr>
          <a:xfrm>
            <a:off x="355320" y="463680"/>
            <a:ext cx="7247160" cy="277380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Read a button</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Sense the external world by reading a digital input.</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Reading a switch attached to a GPIO (general purpose input/output) port is as</a:t>
            </a:r>
            <a:endParaRPr b="0" lang="en-US" sz="1100" spc="-1" strike="noStrike">
              <a:latin typeface="Arial"/>
            </a:endParaRPr>
          </a:p>
          <a:p>
            <a:pPr>
              <a:lnSpc>
                <a:spcPct val="120000"/>
              </a:lnSpc>
            </a:pPr>
            <a:r>
              <a:rPr b="0" lang="en-US" sz="1100" spc="-1" strike="noStrike">
                <a:solidFill>
                  <a:srgbClr val="000000"/>
                </a:solidFill>
                <a:latin typeface="Arial"/>
              </a:rPr>
              <a:t>easy as configuring the port as an input and attaching an interrupt handler to it. Note the buttons are “active low”.</a:t>
            </a:r>
            <a:endParaRPr b="0" lang="en-US" sz="1100" spc="-1" strike="noStrike">
              <a:latin typeface="Arial"/>
            </a:endParaRPr>
          </a:p>
          <a:p>
            <a:pPr>
              <a:lnSpc>
                <a:spcPct val="120000"/>
              </a:lnSpc>
            </a:pPr>
            <a:r>
              <a:rPr b="1" lang="en-US" sz="1100" spc="-1" strike="noStrike">
                <a:solidFill>
                  <a:srgbClr val="000000"/>
                </a:solidFill>
                <a:latin typeface="Arial"/>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rPr>
              <a:t>1. Navigate to </a:t>
            </a:r>
            <a:r>
              <a:rPr b="1" lang="en-US" sz="1200" spc="-1" strike="noStrike">
                <a:solidFill>
                  <a:srgbClr val="21409a"/>
                </a:solidFill>
                <a:latin typeface="Arial"/>
              </a:rPr>
              <a:t>TechLab/pushbutton.js</a:t>
            </a:r>
            <a:r>
              <a:rPr b="0" lang="en-US" sz="1100" spc="-1" strike="noStrike">
                <a:solidFill>
                  <a:srgbClr val="000000"/>
                </a:solidFill>
                <a:latin typeface="Arial"/>
              </a:rPr>
              <a:t> and double-click on it.</a:t>
            </a:r>
            <a:endParaRPr b="0" lang="en-US" sz="1100" spc="-1" strike="noStrike">
              <a:latin typeface="Arial"/>
            </a:endParaRPr>
          </a:p>
          <a:p>
            <a:pPr>
              <a:lnSpc>
                <a:spcPct val="120000"/>
              </a:lnSpc>
            </a:pPr>
            <a:r>
              <a:rPr b="0" lang="en-US" sz="1100" spc="-1" strike="noStrike">
                <a:solidFill>
                  <a:srgbClr val="000000"/>
                </a:solidFill>
                <a:latin typeface="Arial"/>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rPr>
              <a:t>3. Press the “L” button on TechLab and check the output in the configuration window.  Click the Stop button on the IDE to halt the program.</a:t>
            </a:r>
            <a:endParaRPr b="0" lang="en-US" sz="1100" spc="-1" strike="noStrike">
              <a:latin typeface="Arial"/>
            </a:endParaRPr>
          </a:p>
          <a:p>
            <a:pPr>
              <a:lnSpc>
                <a:spcPct val="120000"/>
              </a:lnSpc>
            </a:pPr>
            <a:r>
              <a:rPr b="1" lang="en-US" sz="1100" spc="-1" strike="noStrike">
                <a:solidFill>
                  <a:srgbClr val="000000"/>
                </a:solidFill>
                <a:latin typeface="Arial"/>
              </a:rPr>
              <a:t>Challenge #1:</a:t>
            </a:r>
            <a:r>
              <a:rPr b="0" lang="en-US" sz="1100" spc="-1" strike="noStrike">
                <a:solidFill>
                  <a:srgbClr val="000000"/>
                </a:solidFill>
                <a:latin typeface="Arial"/>
              </a:rPr>
              <a:t> Can you modify the program to read from the “R” button?</a:t>
            </a:r>
            <a:endParaRPr b="0" lang="en-US" sz="1100" spc="-1" strike="noStrike">
              <a:latin typeface="Arial"/>
            </a:endParaRPr>
          </a:p>
          <a:p>
            <a:pPr>
              <a:lnSpc>
                <a:spcPct val="120000"/>
              </a:lnSpc>
            </a:pPr>
            <a:r>
              <a:rPr b="1" lang="en-US" sz="1100" spc="-1" strike="noStrike">
                <a:solidFill>
                  <a:srgbClr val="000000"/>
                </a:solidFill>
                <a:latin typeface="Arial"/>
              </a:rPr>
              <a:t>Challenge #2</a:t>
            </a:r>
            <a:r>
              <a:rPr b="0" lang="en-US" sz="1100" spc="-1" strike="noStrike">
                <a:solidFill>
                  <a:srgbClr val="000000"/>
                </a:solidFill>
                <a:latin typeface="Arial"/>
              </a:rPr>
              <a:t>: Can you modify the program to toggle the USR3 LED?</a:t>
            </a:r>
            <a:endParaRPr b="0" lang="en-US" sz="1100" spc="-1" strike="noStrike">
              <a:latin typeface="Arial"/>
            </a:endParaRPr>
          </a:p>
          <a:p>
            <a:pPr>
              <a:lnSpc>
                <a:spcPct val="120000"/>
              </a:lnSpc>
            </a:pPr>
            <a:r>
              <a:rPr b="1" lang="en-US" sz="1100" spc="-1" strike="noStrike">
                <a:solidFill>
                  <a:srgbClr val="000000"/>
                </a:solidFill>
                <a:latin typeface="Arial"/>
              </a:rPr>
              <a:t>Challenge #3</a:t>
            </a:r>
            <a:r>
              <a:rPr b="0" lang="en-US" sz="1100" spc="-1" strike="noStrike">
                <a:solidFill>
                  <a:srgbClr val="000000"/>
                </a:solidFill>
                <a:latin typeface="Arial"/>
              </a:rPr>
              <a:t>: Can you modify the program to turn the USR3 LED on with the “L” button and off with the “R” button?</a:t>
            </a:r>
            <a:endParaRPr b="0" lang="en-US" sz="1100" spc="-1" strike="noStrike">
              <a:latin typeface="Arial"/>
            </a:endParaRPr>
          </a:p>
        </p:txBody>
      </p:sp>
      <p:sp>
        <p:nvSpPr>
          <p:cNvPr id="88" name="CustomShape 3"/>
          <p:cNvSpPr/>
          <p:nvPr/>
        </p:nvSpPr>
        <p:spPr>
          <a:xfrm>
            <a:off x="470520" y="6062400"/>
            <a:ext cx="1356120" cy="34524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rPr>
              <a:t>pushbutton.js</a:t>
            </a:r>
            <a:endParaRPr b="0" lang="en-US" sz="1400" spc="-1" strike="noStrike">
              <a:latin typeface="Arial"/>
            </a:endParaRPr>
          </a:p>
        </p:txBody>
      </p:sp>
      <p:pic>
        <p:nvPicPr>
          <p:cNvPr id="89" name="Picture 2" descr=""/>
          <p:cNvPicPr/>
          <p:nvPr/>
        </p:nvPicPr>
        <p:blipFill>
          <a:blip r:embed="rId1"/>
          <a:stretch/>
        </p:blipFill>
        <p:spPr>
          <a:xfrm>
            <a:off x="1252080" y="3136680"/>
            <a:ext cx="5196240" cy="295380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355320" y="463680"/>
            <a:ext cx="7247160" cy="257292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Read an analog sensor</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Sense the external world by reading a variable analog input</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Reading a light sensor attached to an analog input pin. </a:t>
            </a:r>
            <a:endParaRPr b="0" lang="en-US" sz="1100" spc="-1" strike="noStrike">
              <a:latin typeface="Arial"/>
            </a:endParaRPr>
          </a:p>
          <a:p>
            <a:pPr>
              <a:lnSpc>
                <a:spcPct val="120000"/>
              </a:lnSpc>
            </a:pPr>
            <a:r>
              <a:rPr b="1" lang="en-US" sz="1100" spc="-1" strike="noStrike">
                <a:solidFill>
                  <a:srgbClr val="000000"/>
                </a:solidFill>
                <a:latin typeface="Arial"/>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rPr>
              <a:t>1. Navigate to </a:t>
            </a:r>
            <a:r>
              <a:rPr b="1" lang="en-US" sz="1200" spc="-1" strike="noStrike">
                <a:solidFill>
                  <a:srgbClr val="21409a"/>
                </a:solidFill>
                <a:latin typeface="Arial"/>
              </a:rPr>
              <a:t>TechLab/analogIn.js</a:t>
            </a:r>
            <a:r>
              <a:rPr b="0" lang="en-US" sz="1100" spc="-1" strike="noStrike">
                <a:solidFill>
                  <a:srgbClr val="000000"/>
                </a:solidFill>
                <a:latin typeface="Arial"/>
              </a:rPr>
              <a:t> and double-click on it.</a:t>
            </a:r>
            <a:br/>
            <a:r>
              <a:rPr b="0" lang="en-US" sz="1100" spc="-1" strike="noStrike">
                <a:solidFill>
                  <a:srgbClr val="000000"/>
                </a:solidFill>
                <a:latin typeface="Arial"/>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rPr>
              <a:t>3. Cover the light sensor and check the output in the configuration window.  Click the Stop button to halt the program.</a:t>
            </a:r>
            <a:endParaRPr b="0" lang="en-US" sz="1100" spc="-1" strike="noStrike">
              <a:latin typeface="Arial"/>
            </a:endParaRPr>
          </a:p>
          <a:p>
            <a:pPr>
              <a:lnSpc>
                <a:spcPct val="120000"/>
              </a:lnSpc>
            </a:pPr>
            <a:r>
              <a:rPr b="1" lang="en-US" sz="1100" spc="-1" strike="noStrike">
                <a:solidFill>
                  <a:srgbClr val="000000"/>
                </a:solidFill>
                <a:latin typeface="Arial"/>
                <a:ea typeface="Noto Sans CJK SC Regular"/>
              </a:rPr>
              <a:t>Challenge #1</a:t>
            </a:r>
            <a:r>
              <a:rPr b="0" lang="en-US" sz="1100" spc="-1" strike="noStrike">
                <a:solidFill>
                  <a:srgbClr val="000000"/>
                </a:solidFill>
                <a:latin typeface="Arial"/>
              </a:rPr>
              <a:t>: Can you change how often the light sensor is read? What happens and why?</a:t>
            </a:r>
            <a:endParaRPr b="0" lang="en-US" sz="1100" spc="-1" strike="noStrike">
              <a:latin typeface="Arial"/>
            </a:endParaRPr>
          </a:p>
          <a:p>
            <a:pPr>
              <a:lnSpc>
                <a:spcPct val="120000"/>
              </a:lnSpc>
            </a:pPr>
            <a:r>
              <a:rPr b="1" lang="en-US" sz="1100" spc="-1" strike="noStrike">
                <a:solidFill>
                  <a:srgbClr val="000000"/>
                </a:solidFill>
                <a:latin typeface="Arial"/>
              </a:rPr>
              <a:t>Challenge #2</a:t>
            </a:r>
            <a:r>
              <a:rPr b="0" lang="en-US" sz="1100" spc="-1" strike="noStrike">
                <a:solidFill>
                  <a:srgbClr val="000000"/>
                </a:solidFill>
                <a:latin typeface="Arial"/>
              </a:rPr>
              <a:t>: Can you activate the USR3 LED based upon a voltage threshold from the light sensor?</a:t>
            </a:r>
            <a:endParaRPr b="0" lang="en-US" sz="1100" spc="-1" strike="noStrike">
              <a:latin typeface="Arial"/>
            </a:endParaRPr>
          </a:p>
          <a:p>
            <a:pPr>
              <a:lnSpc>
                <a:spcPct val="120000"/>
              </a:lnSpc>
            </a:pPr>
            <a:r>
              <a:rPr b="1" lang="en-US" sz="1100" spc="-1" strike="noStrike">
                <a:solidFill>
                  <a:srgbClr val="000000"/>
                </a:solidFill>
                <a:latin typeface="Arial"/>
                <a:ea typeface="Noto Sans CJK SC Regular"/>
              </a:rPr>
              <a:t>Challenge #3</a:t>
            </a:r>
            <a:r>
              <a:rPr b="0" lang="en-US" sz="1100" spc="-1" strike="noStrike">
                <a:solidFill>
                  <a:srgbClr val="000000"/>
                </a:solidFill>
                <a:latin typeface="Arial"/>
                <a:ea typeface="Noto Sans CJK SC Regular"/>
              </a:rPr>
              <a:t>: </a:t>
            </a:r>
            <a:r>
              <a:rPr b="0" lang="en-US" sz="1100" spc="-1" strike="noStrike">
                <a:solidFill>
                  <a:srgbClr val="000000"/>
                </a:solidFill>
                <a:latin typeface="Arial"/>
              </a:rPr>
              <a:t>Try using the I2C accelerometer input from /sys/bus/iio/devices/iio:device1/in_accel_x_raw. Hint: use b.readTextFile()</a:t>
            </a:r>
            <a:endParaRPr b="0" lang="en-US" sz="1100" spc="-1" strike="noStrike">
              <a:latin typeface="Arial"/>
            </a:endParaRPr>
          </a:p>
        </p:txBody>
      </p:sp>
      <p:sp>
        <p:nvSpPr>
          <p:cNvPr id="91" name="CustomShape 2"/>
          <p:cNvSpPr/>
          <p:nvPr/>
        </p:nvSpPr>
        <p:spPr>
          <a:xfrm>
            <a:off x="360000" y="6181560"/>
            <a:ext cx="1112400" cy="34524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rPr>
              <a:t>analogIn.js</a:t>
            </a:r>
            <a:endParaRPr b="0" lang="en-US" sz="1400" spc="-1" strike="noStrike">
              <a:latin typeface="Arial"/>
            </a:endParaRPr>
          </a:p>
        </p:txBody>
      </p:sp>
      <p:pic>
        <p:nvPicPr>
          <p:cNvPr id="92" name="Picture 3" descr=""/>
          <p:cNvPicPr/>
          <p:nvPr/>
        </p:nvPicPr>
        <p:blipFill>
          <a:blip r:embed="rId1"/>
          <a:stretch/>
        </p:blipFill>
        <p:spPr>
          <a:xfrm>
            <a:off x="1250280" y="3017520"/>
            <a:ext cx="5863680" cy="3017520"/>
          </a:xfrm>
          <a:prstGeom prst="rect">
            <a:avLst/>
          </a:prstGeom>
          <a:ln>
            <a:noFill/>
          </a:ln>
        </p:spPr>
      </p:pic>
      <p:sp>
        <p:nvSpPr>
          <p:cNvPr id="93" name="TextShape 3"/>
          <p:cNvSpPr txBox="1"/>
          <p:nvPr/>
        </p:nvSpPr>
        <p:spPr>
          <a:xfrm>
            <a:off x="369360" y="6478200"/>
            <a:ext cx="6580080" cy="4442040"/>
          </a:xfrm>
          <a:prstGeom prst="rect">
            <a:avLst/>
          </a:prstGeom>
          <a:noFill/>
          <a:ln>
            <a:noFill/>
          </a:ln>
        </p:spPr>
        <p:txBody>
          <a:bodyPr lIns="90000" rIns="90000" tIns="45000" bIns="45000"/>
          <a:p>
            <a:pPr>
              <a:lnSpc>
                <a:spcPts val="1440"/>
              </a:lnSpc>
            </a:pPr>
            <a:r>
              <a:rPr b="0" lang="en-US" sz="1400" spc="-1" strike="noStrike">
                <a:latin typeface="Courier New"/>
              </a:rPr>
              <a:t>#!/usr/bin/env node</a:t>
            </a:r>
            <a:endParaRPr b="0" lang="en-US" sz="1400" spc="-1" strike="noStrike">
              <a:latin typeface="Arial"/>
            </a:endParaRPr>
          </a:p>
          <a:p>
            <a:pPr>
              <a:lnSpc>
                <a:spcPts val="1440"/>
              </a:lnSpc>
            </a:pPr>
            <a:r>
              <a:rPr b="0" lang="en-US" sz="1400" spc="-1" strike="noStrike">
                <a:latin typeface="Courier New"/>
              </a:rPr>
              <a:t>var b = require('bonescript');</a:t>
            </a:r>
            <a:endParaRPr b="0" lang="en-US" sz="1400" spc="-1" strike="noStrike">
              <a:latin typeface="Arial"/>
            </a:endParaRPr>
          </a:p>
          <a:p>
            <a:pPr>
              <a:lnSpc>
                <a:spcPts val="1440"/>
              </a:lnSpc>
            </a:pPr>
            <a:r>
              <a:rPr b="0" lang="en-US" sz="1400" spc="-1" strike="noStrike">
                <a:latin typeface="Courier New"/>
              </a:rPr>
              <a:t>var pin = 'P1_19';</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latin typeface="Courier New"/>
              </a:rPr>
              <a:t>console.log('Hit ^C to stop');</a:t>
            </a:r>
            <a:endParaRPr b="0" lang="en-US" sz="1400" spc="-1" strike="noStrike">
              <a:latin typeface="Arial"/>
            </a:endParaRPr>
          </a:p>
          <a:p>
            <a:pPr>
              <a:lnSpc>
                <a:spcPts val="1440"/>
              </a:lnSpc>
            </a:pPr>
            <a:r>
              <a:rPr b="0" lang="en-US" sz="1400" spc="-1" strike="noStrike">
                <a:latin typeface="Courier New"/>
              </a:rPr>
              <a:t>doAnalogRead();</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latin typeface="Courier New"/>
              </a:rPr>
              <a:t>function printStatus(err, x) {</a:t>
            </a:r>
            <a:endParaRPr b="0" lang="en-US" sz="1400" spc="-1" strike="noStrike">
              <a:latin typeface="Arial"/>
            </a:endParaRPr>
          </a:p>
          <a:p>
            <a:pPr>
              <a:lnSpc>
                <a:spcPts val="1440"/>
              </a:lnSpc>
            </a:pPr>
            <a:r>
              <a:rPr b="0" lang="en-US" sz="1400" spc="-1" strike="noStrike">
                <a:latin typeface="Courier New"/>
              </a:rPr>
              <a:t>  </a:t>
            </a:r>
            <a:r>
              <a:rPr b="0" lang="en-US" sz="1400" spc="-1" strike="noStrike">
                <a:latin typeface="Courier New"/>
              </a:rPr>
              <a:t>if(err) {console.log('Got error: ' + err); return;};</a:t>
            </a:r>
            <a:endParaRPr b="0" lang="en-US" sz="1400" spc="-1" strike="noStrike">
              <a:latin typeface="Arial"/>
            </a:endParaRPr>
          </a:p>
          <a:p>
            <a:pPr>
              <a:lnSpc>
                <a:spcPts val="1440"/>
              </a:lnSpc>
            </a:pPr>
            <a:r>
              <a:rPr b="0" lang="en-US" sz="1400" spc="-1" strike="noStrike">
                <a:latin typeface="Courier New"/>
              </a:rPr>
              <a:t>  </a:t>
            </a:r>
            <a:r>
              <a:rPr b="0" lang="en-US" sz="1400" spc="-1" strike="noStrike">
                <a:latin typeface="Courier New"/>
              </a:rPr>
              <a:t>process.stdout.write(pin + ': ' + (x*100).toFixed(1) +</a:t>
            </a:r>
            <a:endParaRPr b="0" lang="en-US" sz="1400" spc="-1" strike="noStrike">
              <a:latin typeface="Arial"/>
            </a:endParaRPr>
          </a:p>
          <a:p>
            <a:pPr>
              <a:lnSpc>
                <a:spcPts val="1440"/>
              </a:lnSpc>
            </a:pPr>
            <a:r>
              <a:rPr b="0" lang="en-US" sz="1400" spc="-1" strike="noStrike">
                <a:latin typeface="Courier New"/>
              </a:rPr>
              <a:t>    </a:t>
            </a:r>
            <a:r>
              <a:rPr b="0" lang="en-US" sz="1400" spc="-1" strike="noStrike">
                <a:latin typeface="Courier New"/>
              </a:rPr>
              <a:t>'%, ' + (1.8*x).toFixed(3) + 'V   \r');</a:t>
            </a:r>
            <a:endParaRPr b="0" lang="en-US" sz="1400" spc="-1" strike="noStrike">
              <a:latin typeface="Arial"/>
            </a:endParaRPr>
          </a:p>
          <a:p>
            <a:pPr>
              <a:lnSpc>
                <a:spcPts val="1440"/>
              </a:lnSpc>
            </a:pPr>
            <a:r>
              <a:rPr b="0" lang="en-US" sz="1400" spc="-1" strike="noStrike">
                <a:latin typeface="Courier New"/>
              </a:rPr>
              <a:t>  </a:t>
            </a:r>
            <a:r>
              <a:rPr b="0" lang="en-US" sz="1400" spc="-1" strike="noStrike">
                <a:latin typeface="Courier New"/>
              </a:rPr>
              <a:t>setTimeout(doAnalogRead, 100);</a:t>
            </a:r>
            <a:endParaRPr b="0" lang="en-US" sz="1400" spc="-1" strike="noStrike">
              <a:latin typeface="Arial"/>
            </a:endParaRPr>
          </a:p>
          <a:p>
            <a:pPr>
              <a:lnSpc>
                <a:spcPts val="1440"/>
              </a:lnSpc>
            </a:pPr>
            <a:r>
              <a:rPr b="0" lang="en-US" sz="1400" spc="-1" strike="noStrike">
                <a:latin typeface="Courier New"/>
              </a:rPr>
              <a:t>}</a:t>
            </a:r>
            <a:endParaRPr b="0" lang="en-US" sz="1400" spc="-1" strike="noStrike">
              <a:latin typeface="Arial"/>
            </a:endParaRPr>
          </a:p>
          <a:p>
            <a:pPr>
              <a:lnSpc>
                <a:spcPts val="1440"/>
              </a:lnSpc>
            </a:pPr>
            <a:endParaRPr b="0" lang="en-US" sz="1400" spc="-1" strike="noStrike">
              <a:latin typeface="Arial"/>
            </a:endParaRPr>
          </a:p>
          <a:p>
            <a:pPr>
              <a:lnSpc>
                <a:spcPts val="1440"/>
              </a:lnSpc>
            </a:pPr>
            <a:r>
              <a:rPr b="0" lang="en-US" sz="1400" spc="-1" strike="noStrike">
                <a:latin typeface="Courier New"/>
              </a:rPr>
              <a:t>function doAnalogRead() {</a:t>
            </a:r>
            <a:endParaRPr b="0" lang="en-US" sz="1400" spc="-1" strike="noStrike">
              <a:latin typeface="Arial"/>
            </a:endParaRPr>
          </a:p>
          <a:p>
            <a:pPr>
              <a:lnSpc>
                <a:spcPts val="1440"/>
              </a:lnSpc>
            </a:pPr>
            <a:r>
              <a:rPr b="0" lang="en-US" sz="1400" spc="-1" strike="noStrike">
                <a:latin typeface="Courier New"/>
              </a:rPr>
              <a:t>  </a:t>
            </a:r>
            <a:r>
              <a:rPr b="0" lang="en-US" sz="1400" spc="-1" strike="noStrike">
                <a:latin typeface="Courier New"/>
              </a:rPr>
              <a:t>b.analogRead(pin, printStatus);</a:t>
            </a:r>
            <a:endParaRPr b="0" lang="en-US" sz="1400" spc="-1" strike="noStrike">
              <a:latin typeface="Arial"/>
            </a:endParaRPr>
          </a:p>
          <a:p>
            <a:pPr>
              <a:lnSpc>
                <a:spcPts val="1440"/>
              </a:lnSpc>
            </a:pPr>
            <a:r>
              <a:rPr b="0" lang="en-US" sz="1400" spc="-1" strike="noStrike">
                <a:latin typeface="Courier New"/>
              </a:rPr>
              <a:t>}</a:t>
            </a:r>
            <a:endParaRPr b="0" lang="en-US" sz="1400" spc="-1" strike="noStrike">
              <a:latin typeface="Arial"/>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457200" y="6165360"/>
            <a:ext cx="5431320" cy="3744360"/>
          </a:xfrm>
          <a:prstGeom prst="rect">
            <a:avLst/>
          </a:prstGeom>
          <a:noFill/>
          <a:ln>
            <a:noFill/>
          </a:ln>
        </p:spPr>
        <p:style>
          <a:lnRef idx="0"/>
          <a:fillRef idx="0"/>
          <a:effectRef idx="0"/>
          <a:fontRef idx="minor"/>
        </p:style>
        <p:txBody>
          <a:bodyPr wrap="none" lIns="90000" rIns="90000" tIns="45000" bIns="45000"/>
          <a:p>
            <a:pPr>
              <a:lnSpc>
                <a:spcPts val="1151"/>
              </a:lnSpc>
            </a:pPr>
            <a:r>
              <a:rPr b="0" lang="en-US" sz="1300" spc="-1" strike="noStrike">
                <a:solidFill>
                  <a:srgbClr val="000000"/>
                </a:solidFill>
                <a:latin typeface="Courier New"/>
              </a:rPr>
              <a:t>#!/usr/bin/env node</a:t>
            </a:r>
            <a:endParaRPr b="0" lang="en-US" sz="1300" spc="-1" strike="noStrike">
              <a:latin typeface="Arial"/>
            </a:endParaRPr>
          </a:p>
          <a:p>
            <a:pPr>
              <a:lnSpc>
                <a:spcPts val="1151"/>
              </a:lnSpc>
            </a:pPr>
            <a:r>
              <a:rPr b="0" lang="en-US" sz="1300" spc="-1" strike="noStrike">
                <a:solidFill>
                  <a:srgbClr val="000000"/>
                </a:solidFill>
                <a:latin typeface="Courier New"/>
              </a:rPr>
              <a:t>var b = require('bonescript');</a:t>
            </a:r>
            <a:endParaRPr b="0" lang="en-US" sz="1300" spc="-1" strike="noStrike">
              <a:latin typeface="Arial"/>
            </a:endParaRPr>
          </a:p>
          <a:p>
            <a:pPr>
              <a:lnSpc>
                <a:spcPts val="1151"/>
              </a:lnSpc>
            </a:pPr>
            <a:r>
              <a:rPr b="0" lang="en-US" sz="1300" spc="-1" strike="noStrike">
                <a:solidFill>
                  <a:srgbClr val="000000"/>
                </a:solidFill>
                <a:latin typeface="Courier New"/>
              </a:rPr>
              <a:t>var LED = '/sys/class/leds/techlab::blue/brightness';</a:t>
            </a:r>
            <a:endParaRPr b="0" lang="en-US" sz="1300" spc="-1" strike="noStrike">
              <a:latin typeface="Arial"/>
            </a:endParaRPr>
          </a:p>
          <a:p>
            <a:pPr>
              <a:lnSpc>
                <a:spcPts val="1151"/>
              </a:lnSpc>
            </a:pPr>
            <a:r>
              <a:rPr b="0" lang="en-US" sz="1300" spc="-1" strike="noStrike">
                <a:solidFill>
                  <a:srgbClr val="000000"/>
                </a:solidFill>
                <a:latin typeface="Courier New"/>
              </a:rPr>
              <a:t>var step = 10,      // Step size</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min = 0,        // dimmest value</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max = 255,      // brightest value</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brightness = min; // Current brightness;</a:t>
            </a:r>
            <a:endParaRPr b="0" lang="en-US" sz="1300" spc="-1" strike="noStrike">
              <a:latin typeface="Arial"/>
            </a:endParaRPr>
          </a:p>
          <a:p>
            <a:pPr>
              <a:lnSpc>
                <a:spcPts val="1151"/>
              </a:lnSpc>
            </a:pPr>
            <a:r>
              <a:rPr b="0" lang="en-US" sz="1300" spc="-1" strike="noStrike">
                <a:solidFill>
                  <a:srgbClr val="000000"/>
                </a:solidFill>
                <a:latin typeface="Courier New"/>
              </a:rPr>
              <a:t>    </a:t>
            </a:r>
            <a:endParaRPr b="0" lang="en-US" sz="1300" spc="-1" strike="noStrike">
              <a:latin typeface="Arial"/>
            </a:endParaRPr>
          </a:p>
          <a:p>
            <a:pPr>
              <a:lnSpc>
                <a:spcPts val="1151"/>
              </a:lnSpc>
            </a:pPr>
            <a:r>
              <a:rPr b="0" lang="en-US" sz="1300" spc="-1" strike="noStrike">
                <a:solidFill>
                  <a:srgbClr val="000000"/>
                </a:solidFill>
                <a:latin typeface="Courier New"/>
              </a:rPr>
              <a:t>doInterval();</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rPr>
              <a:t>function doInterval(err, x) {</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if(err) {</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console.log('err = ' + err);</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return;</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setInterval(fade, 20);      // Step every 20 ms</a:t>
            </a:r>
            <a:endParaRPr b="0" lang="en-US" sz="1300" spc="-1" strike="noStrike">
              <a:latin typeface="Arial"/>
            </a:endParaRPr>
          </a:p>
          <a:p>
            <a:pPr>
              <a:lnSpc>
                <a:spcPts val="1151"/>
              </a:lnSpc>
            </a:pPr>
            <a:r>
              <a:rPr b="0" lang="en-US" sz="1300" spc="-1" strike="noStrike">
                <a:solidFill>
                  <a:srgbClr val="000000"/>
                </a:solidFill>
                <a:latin typeface="Courier New"/>
              </a:rPr>
              <a:t>}</a:t>
            </a:r>
            <a:endParaRPr b="0" lang="en-US" sz="1300" spc="-1" strike="noStrike">
              <a:latin typeface="Arial"/>
            </a:endParaRPr>
          </a:p>
          <a:p>
            <a:pPr>
              <a:lnSpc>
                <a:spcPts val="1151"/>
              </a:lnSpc>
            </a:pPr>
            <a:endParaRPr b="0" lang="en-US" sz="1300" spc="-1" strike="noStrike">
              <a:latin typeface="Arial"/>
            </a:endParaRPr>
          </a:p>
          <a:p>
            <a:pPr>
              <a:lnSpc>
                <a:spcPts val="1151"/>
              </a:lnSpc>
            </a:pPr>
            <a:r>
              <a:rPr b="0" lang="en-US" sz="1300" spc="-1" strike="noStrike">
                <a:solidFill>
                  <a:srgbClr val="000000"/>
                </a:solidFill>
                <a:latin typeface="Courier New"/>
              </a:rPr>
              <a:t>function fade() {</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b.writeTextFile(LED, brightness);</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brightness += step;</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if(brightness &gt;= max || brightness &lt;= min) {</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step = -1 * step;</a:t>
            </a:r>
            <a:endParaRPr b="0" lang="en-US" sz="1300" spc="-1" strike="noStrike">
              <a:latin typeface="Arial"/>
            </a:endParaRPr>
          </a:p>
          <a:p>
            <a:pPr>
              <a:lnSpc>
                <a:spcPts val="1151"/>
              </a:lnSpc>
            </a:pPr>
            <a:r>
              <a:rPr b="0" lang="en-US" sz="1300" spc="-1" strike="noStrike">
                <a:solidFill>
                  <a:srgbClr val="000000"/>
                </a:solidFill>
                <a:latin typeface="Courier New"/>
              </a:rPr>
              <a:t>    </a:t>
            </a:r>
            <a:r>
              <a:rPr b="0" lang="en-US" sz="1300" spc="-1" strike="noStrike">
                <a:solidFill>
                  <a:srgbClr val="000000"/>
                </a:solidFill>
                <a:latin typeface="Courier New"/>
              </a:rPr>
              <a:t>}</a:t>
            </a:r>
            <a:endParaRPr b="0" lang="en-US" sz="1300" spc="-1" strike="noStrike">
              <a:latin typeface="Arial"/>
            </a:endParaRPr>
          </a:p>
          <a:p>
            <a:pPr>
              <a:lnSpc>
                <a:spcPts val="1151"/>
              </a:lnSpc>
            </a:pPr>
            <a:r>
              <a:rPr b="0" lang="en-US" sz="1300" spc="-1" strike="noStrike">
                <a:solidFill>
                  <a:srgbClr val="000000"/>
                </a:solidFill>
                <a:latin typeface="Courier New"/>
              </a:rPr>
              <a:t>}</a:t>
            </a:r>
            <a:endParaRPr b="0" lang="en-US" sz="1300" spc="-1" strike="noStrike">
              <a:latin typeface="Arial"/>
            </a:endParaRPr>
          </a:p>
        </p:txBody>
      </p:sp>
      <p:sp>
        <p:nvSpPr>
          <p:cNvPr id="95" name="CustomShape 2"/>
          <p:cNvSpPr/>
          <p:nvPr/>
        </p:nvSpPr>
        <p:spPr>
          <a:xfrm>
            <a:off x="355320" y="463680"/>
            <a:ext cx="7247160" cy="237276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Fade an LED</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Utilize a hardware pulse-width-modulator (PWM) to light an LED with variable brightness </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Linux provides LED drivers that understand how to utilize PWM drivers, making use of PocketBeagle’s built-in PWM hardware. They are controlled with simple text files where you can set the brightness.</a:t>
            </a:r>
            <a:endParaRPr b="0" lang="en-US" sz="1100" spc="-1" strike="noStrike">
              <a:latin typeface="Arial"/>
            </a:endParaRPr>
          </a:p>
          <a:p>
            <a:pPr>
              <a:lnSpc>
                <a:spcPct val="120000"/>
              </a:lnSpc>
            </a:pPr>
            <a:r>
              <a:rPr b="1" lang="en-US" sz="1100" spc="-1" strike="noStrike">
                <a:solidFill>
                  <a:srgbClr val="000000"/>
                </a:solidFill>
                <a:latin typeface="Arial"/>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rPr>
              <a:t>1. Navigate to </a:t>
            </a:r>
            <a:r>
              <a:rPr b="1" lang="en-US" sz="1200" spc="-1" strike="noStrike">
                <a:solidFill>
                  <a:srgbClr val="21409a"/>
                </a:solidFill>
                <a:latin typeface="Arial"/>
              </a:rPr>
              <a:t>TechLab/fadeLED.js</a:t>
            </a:r>
            <a:r>
              <a:rPr b="0" lang="en-US" sz="1100" spc="-1" strike="noStrike">
                <a:solidFill>
                  <a:srgbClr val="000000"/>
                </a:solidFill>
                <a:latin typeface="Arial"/>
              </a:rPr>
              <a:t> and double-click on it.</a:t>
            </a:r>
            <a:endParaRPr b="0" lang="en-US" sz="1100" spc="-1" strike="noStrike">
              <a:latin typeface="Arial"/>
            </a:endParaRPr>
          </a:p>
          <a:p>
            <a:pPr>
              <a:lnSpc>
                <a:spcPct val="120000"/>
              </a:lnSpc>
            </a:pPr>
            <a:r>
              <a:rPr b="0" lang="en-US" sz="1100" spc="-1" strike="noStrike">
                <a:solidFill>
                  <a:srgbClr val="000000"/>
                </a:solidFill>
                <a:latin typeface="Arial"/>
              </a:rPr>
              <a:t>2. Click the Run button in the toolbar to execute the script in the active file window</a:t>
            </a:r>
            <a:endParaRPr b="0" lang="en-US" sz="1100" spc="-1" strike="noStrike">
              <a:latin typeface="Arial"/>
            </a:endParaRPr>
          </a:p>
          <a:p>
            <a:pPr>
              <a:lnSpc>
                <a:spcPct val="120000"/>
              </a:lnSpc>
            </a:pPr>
            <a:r>
              <a:rPr b="0" lang="en-US" sz="1100" spc="-1" strike="noStrike">
                <a:solidFill>
                  <a:srgbClr val="000000"/>
                </a:solidFill>
                <a:latin typeface="Arial"/>
              </a:rPr>
              <a:t>3. You will see the run configuration window open with a Stop button.  Click the Stop button to halt the program.</a:t>
            </a:r>
            <a:endParaRPr b="0" lang="en-US" sz="1100" spc="-1" strike="noStrike">
              <a:latin typeface="Arial"/>
            </a:endParaRPr>
          </a:p>
          <a:p>
            <a:pPr>
              <a:lnSpc>
                <a:spcPct val="120000"/>
              </a:lnSpc>
            </a:pPr>
            <a:r>
              <a:rPr b="1" lang="en-US" sz="1100" spc="-1" strike="noStrike">
                <a:solidFill>
                  <a:srgbClr val="000000"/>
                </a:solidFill>
                <a:latin typeface="Arial"/>
              </a:rPr>
              <a:t>Challenge #1</a:t>
            </a:r>
            <a:r>
              <a:rPr b="0" lang="en-US" sz="1100" spc="-1" strike="noStrike">
                <a:solidFill>
                  <a:srgbClr val="000000"/>
                </a:solidFill>
                <a:latin typeface="Arial"/>
              </a:rPr>
              <a:t>: Try changing the fade interval, save the program and run again.</a:t>
            </a:r>
            <a:endParaRPr b="0" lang="en-US" sz="1100" spc="-1" strike="noStrike">
              <a:latin typeface="Arial"/>
            </a:endParaRPr>
          </a:p>
          <a:p>
            <a:pPr>
              <a:lnSpc>
                <a:spcPct val="120000"/>
              </a:lnSpc>
            </a:pPr>
            <a:r>
              <a:rPr b="1" lang="en-US" sz="1100" spc="-1" strike="noStrike">
                <a:solidFill>
                  <a:srgbClr val="000000"/>
                </a:solidFill>
                <a:latin typeface="Arial"/>
              </a:rPr>
              <a:t>Challenge #2</a:t>
            </a:r>
            <a:r>
              <a:rPr b="0" lang="en-US" sz="1100" spc="-1" strike="noStrike">
                <a:solidFill>
                  <a:srgbClr val="000000"/>
                </a:solidFill>
                <a:latin typeface="Arial"/>
              </a:rPr>
              <a:t>: Try using the light sensor input to set the LED brightness.</a:t>
            </a:r>
            <a:endParaRPr b="0" lang="en-US" sz="1100" spc="-1" strike="noStrike">
              <a:latin typeface="Arial"/>
            </a:endParaRPr>
          </a:p>
          <a:p>
            <a:pPr>
              <a:lnSpc>
                <a:spcPct val="120000"/>
              </a:lnSpc>
            </a:pPr>
            <a:r>
              <a:rPr b="1" lang="en-US" sz="1100" spc="-1" strike="noStrike">
                <a:solidFill>
                  <a:srgbClr val="000000"/>
                </a:solidFill>
                <a:latin typeface="Arial"/>
              </a:rPr>
              <a:t>Challenge #3</a:t>
            </a:r>
            <a:r>
              <a:rPr b="0" lang="en-US" sz="1100" spc="-1" strike="noStrike">
                <a:solidFill>
                  <a:srgbClr val="000000"/>
                </a:solidFill>
                <a:latin typeface="Arial"/>
              </a:rPr>
              <a:t>: Try using the I2C accelerometer input for all 3 color LEDs..</a:t>
            </a:r>
            <a:endParaRPr b="0" lang="en-US" sz="1100" spc="-1" strike="noStrike">
              <a:latin typeface="Arial"/>
            </a:endParaRPr>
          </a:p>
        </p:txBody>
      </p:sp>
      <p:sp>
        <p:nvSpPr>
          <p:cNvPr id="96" name="CustomShape 3"/>
          <p:cNvSpPr/>
          <p:nvPr/>
        </p:nvSpPr>
        <p:spPr>
          <a:xfrm>
            <a:off x="360360" y="5846400"/>
            <a:ext cx="1101600" cy="34524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rPr>
              <a:t>fadeLED.js</a:t>
            </a:r>
            <a:endParaRPr b="0" lang="en-US" sz="1400" spc="-1" strike="noStrike">
              <a:latin typeface="Arial"/>
            </a:endParaRPr>
          </a:p>
        </p:txBody>
      </p:sp>
      <p:pic>
        <p:nvPicPr>
          <p:cNvPr id="97" name="Picture 3" descr=""/>
          <p:cNvPicPr/>
          <p:nvPr/>
        </p:nvPicPr>
        <p:blipFill>
          <a:blip r:embed="rId1"/>
          <a:stretch/>
        </p:blipFill>
        <p:spPr>
          <a:xfrm>
            <a:off x="529200" y="2847600"/>
            <a:ext cx="5697360" cy="3087360"/>
          </a:xfrm>
          <a:prstGeom prst="rect">
            <a:avLst/>
          </a:prstGeom>
          <a:ln>
            <a:noFill/>
          </a:ln>
        </p:spPr>
      </p:pic>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355320" y="463680"/>
            <a:ext cx="7247160" cy="197028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Using Node-RED to read and write files</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Read light sensor data and output to green LED brightness</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Node-RED is a flow-based development tool developed originally by IBM for wiring together hardware devices, APIs and online services as part of the Internet of Things. Node-RED provides a browser-based flow editor, which can be used to create JavaScript functions. Linux turns devices into virtual files, making Node-RED well suited to interacting with the physical world.</a:t>
            </a:r>
            <a:endParaRPr b="0" lang="en-US" sz="1100" spc="-1" strike="noStrike">
              <a:latin typeface="Arial"/>
            </a:endParaRPr>
          </a:p>
          <a:p>
            <a:pPr>
              <a:lnSpc>
                <a:spcPct val="120000"/>
              </a:lnSpc>
            </a:pPr>
            <a:r>
              <a:rPr b="1" lang="en-US" sz="1100" spc="-1" strike="noStrike">
                <a:solidFill>
                  <a:srgbClr val="000000"/>
                </a:solidFill>
                <a:latin typeface="Arial"/>
              </a:rPr>
              <a:t>Do this:</a:t>
            </a:r>
            <a:endParaRPr b="0" lang="en-US" sz="1100" spc="-1" strike="noStrike">
              <a:latin typeface="Arial"/>
            </a:endParaRPr>
          </a:p>
          <a:p>
            <a:pPr>
              <a:lnSpc>
                <a:spcPct val="120000"/>
              </a:lnSpc>
            </a:pPr>
            <a:r>
              <a:rPr b="0" lang="en-US" sz="1100" spc="-1" strike="noStrike">
                <a:solidFill>
                  <a:srgbClr val="000000"/>
                </a:solidFill>
                <a:latin typeface="Arial"/>
              </a:rPr>
              <a:t>1. Open Node-RED by pointing your browser to </a:t>
            </a:r>
            <a:r>
              <a:rPr b="1" lang="en-US" sz="1200" spc="-1" strike="noStrike">
                <a:solidFill>
                  <a:srgbClr val="21409a"/>
                </a:solidFill>
                <a:latin typeface="Arial"/>
              </a:rPr>
              <a:t>http://192.168.7.2:1880</a:t>
            </a:r>
            <a:endParaRPr b="0" lang="en-US" sz="1200" spc="-1" strike="noStrike">
              <a:latin typeface="Arial"/>
            </a:endParaRPr>
          </a:p>
          <a:p>
            <a:pPr>
              <a:lnSpc>
                <a:spcPct val="120000"/>
              </a:lnSpc>
            </a:pPr>
            <a:endParaRPr b="0" lang="en-US" sz="1200" spc="-1" strike="noStrike">
              <a:latin typeface="Arial"/>
            </a:endParaRPr>
          </a:p>
        </p:txBody>
      </p:sp>
      <p:pic>
        <p:nvPicPr>
          <p:cNvPr id="99" name="" descr=""/>
          <p:cNvPicPr/>
          <p:nvPr/>
        </p:nvPicPr>
        <p:blipFill>
          <a:blip r:embed="rId1"/>
          <a:stretch/>
        </p:blipFill>
        <p:spPr>
          <a:xfrm>
            <a:off x="435960" y="2360880"/>
            <a:ext cx="6827760" cy="3840480"/>
          </a:xfrm>
          <a:prstGeom prst="rect">
            <a:avLst/>
          </a:prstGeom>
          <a:ln>
            <a:noFill/>
          </a:ln>
        </p:spPr>
      </p:pic>
      <p:sp>
        <p:nvSpPr>
          <p:cNvPr id="100" name="CustomShape 2"/>
          <p:cNvSpPr/>
          <p:nvPr/>
        </p:nvSpPr>
        <p:spPr>
          <a:xfrm>
            <a:off x="355320" y="6331680"/>
            <a:ext cx="7247160" cy="2299320"/>
          </a:xfrm>
          <a:prstGeom prst="rect">
            <a:avLst/>
          </a:prstGeom>
          <a:noFill/>
          <a:ln>
            <a:noFill/>
          </a:ln>
        </p:spPr>
        <p:style>
          <a:lnRef idx="0"/>
          <a:fillRef idx="0"/>
          <a:effectRef idx="0"/>
          <a:fontRef idx="minor"/>
        </p:style>
        <p:txBody>
          <a:bodyPr lIns="90000" rIns="90000" tIns="45000" bIns="45000"/>
          <a:p>
            <a:pPr>
              <a:lnSpc>
                <a:spcPct val="120000"/>
              </a:lnSpc>
            </a:pPr>
            <a:r>
              <a:rPr b="0" lang="en-US" sz="1100" spc="-1" strike="noStrike">
                <a:solidFill>
                  <a:srgbClr val="000000"/>
                </a:solidFill>
                <a:latin typeface="Arial"/>
              </a:rPr>
              <a:t>2. Make sure the big “DEPLOY” button in the top right corner is greyed-out by clicking it. This makes sure any changes you’ve made have been started on your PocketBeagle. The program will run continuously.</a:t>
            </a:r>
            <a:endParaRPr b="0" lang="en-US" sz="1100" spc="-1" strike="noStrike">
              <a:latin typeface="Arial"/>
            </a:endParaRPr>
          </a:p>
          <a:p>
            <a:pPr>
              <a:lnSpc>
                <a:spcPct val="120000"/>
              </a:lnSpc>
            </a:pPr>
            <a:r>
              <a:rPr b="0" lang="en-US" sz="1100" spc="-1" strike="noStrike">
                <a:solidFill>
                  <a:srgbClr val="000000"/>
                </a:solidFill>
                <a:latin typeface="Arial"/>
              </a:rPr>
              <a:t>3. Click the highlightable button to the left of the “ON”. Cover the light sensor to notice the brightness of the green LED adjust.</a:t>
            </a:r>
            <a:endParaRPr b="0" lang="en-US" sz="1100" spc="-1" strike="noStrike">
              <a:latin typeface="Arial"/>
            </a:endParaRPr>
          </a:p>
          <a:p>
            <a:pPr>
              <a:lnSpc>
                <a:spcPct val="120000"/>
              </a:lnSpc>
            </a:pPr>
            <a:r>
              <a:rPr b="0" lang="en-US" sz="1100" spc="-1" strike="noStrike">
                <a:solidFill>
                  <a:srgbClr val="000000"/>
                </a:solidFill>
                <a:latin typeface="Arial"/>
              </a:rPr>
              <a:t>4. Try double-clicking on each node to see the parameters used for the demo.</a:t>
            </a:r>
            <a:endParaRPr b="0" lang="en-US" sz="1100" spc="-1" strike="noStrike">
              <a:latin typeface="Arial"/>
            </a:endParaRPr>
          </a:p>
          <a:p>
            <a:pPr>
              <a:lnSpc>
                <a:spcPct val="120000"/>
              </a:lnSpc>
            </a:pPr>
            <a:r>
              <a:rPr b="0" lang="en-US" sz="1100" spc="-1" strike="noStrike">
                <a:solidFill>
                  <a:srgbClr val="000000"/>
                </a:solidFill>
                <a:latin typeface="Arial"/>
              </a:rPr>
              <a:t>5. Click the highlightable button to the left of the “OFF” to stop adjusting the brightness of the green LED.</a:t>
            </a:r>
            <a:endParaRPr b="0" lang="en-US" sz="1100" spc="-1" strike="noStrike">
              <a:latin typeface="Arial"/>
            </a:endParaRPr>
          </a:p>
          <a:p>
            <a:pPr>
              <a:lnSpc>
                <a:spcPct val="120000"/>
              </a:lnSpc>
            </a:pPr>
            <a:r>
              <a:rPr b="0" lang="en-US" sz="1100" spc="-1" strike="noStrike">
                <a:solidFill>
                  <a:srgbClr val="000000"/>
                </a:solidFill>
                <a:latin typeface="Arial"/>
              </a:rPr>
              <a:t>6. Explore </a:t>
            </a:r>
            <a:endParaRPr b="0" lang="en-US" sz="1100" spc="-1" strike="noStrike">
              <a:latin typeface="Arial"/>
            </a:endParaRPr>
          </a:p>
          <a:p>
            <a:pPr>
              <a:lnSpc>
                <a:spcPct val="120000"/>
              </a:lnSpc>
            </a:pPr>
            <a:r>
              <a:rPr b="1" lang="en-US" sz="1100" spc="-1" strike="noStrike">
                <a:solidFill>
                  <a:srgbClr val="000000"/>
                </a:solidFill>
                <a:latin typeface="Arial"/>
              </a:rPr>
              <a:t>Challenge #1</a:t>
            </a:r>
            <a:r>
              <a:rPr b="0" lang="en-US" sz="1100" spc="-1" strike="noStrike">
                <a:solidFill>
                  <a:srgbClr val="000000"/>
                </a:solidFill>
                <a:latin typeface="Arial"/>
              </a:rPr>
              <a:t>: Try updating the blue LED rather than the green LED. Remember to click the “DEPLOY” button to save and run your changes.</a:t>
            </a:r>
            <a:endParaRPr b="0" lang="en-US" sz="1100" spc="-1" strike="noStrike">
              <a:latin typeface="Arial"/>
            </a:endParaRPr>
          </a:p>
          <a:p>
            <a:pPr>
              <a:lnSpc>
                <a:spcPct val="120000"/>
              </a:lnSpc>
            </a:pPr>
            <a:r>
              <a:rPr b="1" lang="en-US" sz="1100" spc="-1" strike="noStrike">
                <a:solidFill>
                  <a:srgbClr val="000000"/>
                </a:solidFill>
                <a:latin typeface="Arial"/>
              </a:rPr>
              <a:t>Challenge #2</a:t>
            </a:r>
            <a:r>
              <a:rPr b="0" lang="en-US" sz="1100" spc="-1" strike="noStrike">
                <a:solidFill>
                  <a:srgbClr val="000000"/>
                </a:solidFill>
                <a:latin typeface="Arial"/>
              </a:rPr>
              <a:t>: Try reading from the I2C accelerometer rather than the light sensor.</a:t>
            </a:r>
            <a:endParaRPr b="0" lang="en-US" sz="1100" spc="-1" strike="noStrike">
              <a:latin typeface="Arial"/>
            </a:endParaRPr>
          </a:p>
          <a:p>
            <a:pPr>
              <a:lnSpc>
                <a:spcPct val="120000"/>
              </a:lnSpc>
            </a:pPr>
            <a:r>
              <a:rPr b="1" lang="en-US" sz="1100" spc="-1" strike="noStrike">
                <a:solidFill>
                  <a:srgbClr val="000000"/>
                </a:solidFill>
                <a:latin typeface="Arial"/>
              </a:rPr>
              <a:t>Challenge #3</a:t>
            </a:r>
            <a:r>
              <a:rPr b="0" lang="en-US" sz="1100" spc="-1" strike="noStrike">
                <a:solidFill>
                  <a:srgbClr val="000000"/>
                </a:solidFill>
                <a:latin typeface="Arial"/>
              </a:rPr>
              <a:t>: Use a “gpio in” node to use the status of the “L” or “R” buttons to update the LED.</a:t>
            </a:r>
            <a:endParaRPr b="0" lang="en-US" sz="1100" spc="-1" strike="noStrike">
              <a:latin typeface="Arial"/>
            </a:endParaRPr>
          </a:p>
        </p:txBody>
      </p:sp>
      <p:sp>
        <p:nvSpPr>
          <p:cNvPr id="101" name="CustomShape 3"/>
          <p:cNvSpPr/>
          <p:nvPr/>
        </p:nvSpPr>
        <p:spPr>
          <a:xfrm>
            <a:off x="6400800" y="2707200"/>
            <a:ext cx="731520" cy="365760"/>
          </a:xfrm>
          <a:prstGeom prst="ellipse">
            <a:avLst/>
          </a:prstGeom>
          <a:solidFill>
            <a:srgbClr val="729fcf">
              <a:alpha val="41000"/>
            </a:srgbClr>
          </a:solidFill>
          <a:ln w="29160">
            <a:solidFill>
              <a:srgbClr val="000000"/>
            </a:solidFill>
            <a:round/>
          </a:ln>
        </p:spPr>
        <p:style>
          <a:lnRef idx="0"/>
          <a:fillRef idx="0"/>
          <a:effectRef idx="0"/>
          <a:fontRef idx="minor"/>
        </p:style>
      </p:sp>
      <p:sp>
        <p:nvSpPr>
          <p:cNvPr id="102" name="CustomShape 4"/>
          <p:cNvSpPr/>
          <p:nvPr/>
        </p:nvSpPr>
        <p:spPr>
          <a:xfrm>
            <a:off x="1737360" y="4389120"/>
            <a:ext cx="365760" cy="182880"/>
          </a:xfrm>
          <a:prstGeom prst="ellipse">
            <a:avLst/>
          </a:prstGeom>
          <a:solidFill>
            <a:srgbClr val="729fcf">
              <a:alpha val="41000"/>
            </a:srgbClr>
          </a:solidFill>
          <a:ln w="29160">
            <a:solidFill>
              <a:srgbClr val="000000"/>
            </a:solidFill>
            <a:round/>
          </a:ln>
        </p:spPr>
        <p:style>
          <a:lnRef idx="0"/>
          <a:fillRef idx="0"/>
          <a:effectRef idx="0"/>
          <a:fontRef idx="minor"/>
        </p:style>
      </p:sp>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360360" y="7128360"/>
            <a:ext cx="4180320" cy="22960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500" spc="-1" strike="noStrike">
                <a:solidFill>
                  <a:srgbClr val="000000"/>
                </a:solidFill>
                <a:latin typeface="Courier New"/>
              </a:rPr>
              <a:t>cd /sys/class/leds</a:t>
            </a:r>
            <a:endParaRPr b="0" lang="en-US" sz="1500" spc="-1" strike="noStrike">
              <a:latin typeface="Arial"/>
            </a:endParaRPr>
          </a:p>
          <a:p>
            <a:pPr>
              <a:lnSpc>
                <a:spcPct val="100000"/>
              </a:lnSpc>
            </a:pPr>
            <a:r>
              <a:rPr b="0" lang="en-US" sz="1500" spc="-1" strike="noStrike">
                <a:solidFill>
                  <a:srgbClr val="000000"/>
                </a:solidFill>
                <a:latin typeface="Courier New"/>
              </a:rPr>
              <a:t>ls</a:t>
            </a:r>
            <a:endParaRPr b="0" lang="en-US" sz="1500" spc="-1" strike="noStrike">
              <a:latin typeface="Arial"/>
            </a:endParaRPr>
          </a:p>
          <a:p>
            <a:pPr>
              <a:lnSpc>
                <a:spcPct val="100000"/>
              </a:lnSpc>
            </a:pPr>
            <a:r>
              <a:rPr b="0" lang="en-US" sz="1500" spc="-1" strike="noStrike">
                <a:solidFill>
                  <a:srgbClr val="000000"/>
                </a:solidFill>
                <a:latin typeface="Courier New"/>
              </a:rPr>
              <a:t>echo 1 &gt; techlab\:\:seg0/brightness</a:t>
            </a:r>
            <a:endParaRPr b="0" lang="en-US" sz="1500" spc="-1" strike="noStrike">
              <a:latin typeface="Arial"/>
            </a:endParaRPr>
          </a:p>
          <a:p>
            <a:pPr>
              <a:lnSpc>
                <a:spcPct val="100000"/>
              </a:lnSpc>
            </a:pPr>
            <a:r>
              <a:rPr b="0" lang="en-US" sz="1500" spc="-1" strike="noStrike">
                <a:solidFill>
                  <a:srgbClr val="000000"/>
                </a:solidFill>
                <a:latin typeface="Courier New"/>
              </a:rPr>
              <a:t>config-pin p1.33 pwm</a:t>
            </a:r>
            <a:endParaRPr b="0" lang="en-US" sz="1500" spc="-1" strike="noStrike">
              <a:latin typeface="Arial"/>
            </a:endParaRPr>
          </a:p>
          <a:p>
            <a:pPr>
              <a:lnSpc>
                <a:spcPct val="100000"/>
              </a:lnSpc>
            </a:pPr>
            <a:r>
              <a:rPr b="0" lang="en-US" sz="1500" spc="-1" strike="noStrike">
                <a:solidFill>
                  <a:srgbClr val="000000"/>
                </a:solidFill>
                <a:latin typeface="Courier New"/>
              </a:rPr>
              <a:t>echo 10 &gt; techlab\:\:red/brightness</a:t>
            </a:r>
            <a:endParaRPr b="0" lang="en-US" sz="1500" spc="-1" strike="noStrike">
              <a:latin typeface="Arial"/>
            </a:endParaRPr>
          </a:p>
          <a:p>
            <a:pPr>
              <a:lnSpc>
                <a:spcPct val="100000"/>
              </a:lnSpc>
            </a:pPr>
            <a:endParaRPr b="0" lang="en-US" sz="1500" spc="-1" strike="noStrike">
              <a:latin typeface="Arial"/>
            </a:endParaRPr>
          </a:p>
          <a:p>
            <a:pPr>
              <a:lnSpc>
                <a:spcPct val="100000"/>
              </a:lnSpc>
            </a:pPr>
            <a:r>
              <a:rPr b="0" lang="en-US" sz="1500" spc="-1" strike="noStrike">
                <a:solidFill>
                  <a:srgbClr val="000000"/>
                </a:solidFill>
                <a:latin typeface="Courier New"/>
              </a:rPr>
              <a:t>cd /sys/class/gpio</a:t>
            </a:r>
            <a:endParaRPr b="0" lang="en-US" sz="1500" spc="-1" strike="noStrike">
              <a:latin typeface="Arial"/>
            </a:endParaRPr>
          </a:p>
          <a:p>
            <a:pPr>
              <a:lnSpc>
                <a:spcPct val="100000"/>
              </a:lnSpc>
            </a:pPr>
            <a:r>
              <a:rPr b="0" lang="en-US" sz="1500" spc="-1" strike="noStrike">
                <a:solidFill>
                  <a:srgbClr val="000000"/>
                </a:solidFill>
                <a:latin typeface="Courier New"/>
              </a:rPr>
              <a:t>config-pin p1.29 gpio</a:t>
            </a:r>
            <a:endParaRPr b="0" lang="en-US" sz="1500" spc="-1" strike="noStrike">
              <a:latin typeface="Arial"/>
            </a:endParaRPr>
          </a:p>
          <a:p>
            <a:pPr>
              <a:lnSpc>
                <a:spcPct val="100000"/>
              </a:lnSpc>
            </a:pPr>
            <a:r>
              <a:rPr b="0" lang="en-US" sz="1500" spc="-1" strike="noStrike">
                <a:solidFill>
                  <a:srgbClr val="000000"/>
                </a:solidFill>
                <a:latin typeface="Courier New"/>
              </a:rPr>
              <a:t>cat gpio45/value gpio117/value</a:t>
            </a:r>
            <a:endParaRPr b="0" lang="en-US" sz="1500" spc="-1" strike="noStrike">
              <a:latin typeface="Arial"/>
            </a:endParaRPr>
          </a:p>
          <a:p>
            <a:pPr>
              <a:lnSpc>
                <a:spcPct val="100000"/>
              </a:lnSpc>
            </a:pPr>
            <a:endParaRPr b="0" lang="en-US" sz="1500" spc="-1" strike="noStrike">
              <a:latin typeface="Arial"/>
            </a:endParaRPr>
          </a:p>
        </p:txBody>
      </p:sp>
      <p:sp>
        <p:nvSpPr>
          <p:cNvPr id="104" name="CustomShape 2"/>
          <p:cNvSpPr/>
          <p:nvPr/>
        </p:nvSpPr>
        <p:spPr>
          <a:xfrm>
            <a:off x="355320" y="463680"/>
            <a:ext cx="7247160" cy="3377160"/>
          </a:xfrm>
          <a:prstGeom prst="rect">
            <a:avLst/>
          </a:prstGeom>
          <a:noFill/>
          <a:ln>
            <a:noFill/>
          </a:ln>
        </p:spPr>
        <p:style>
          <a:lnRef idx="0"/>
          <a:fillRef idx="0"/>
          <a:effectRef idx="0"/>
          <a:fontRef idx="minor"/>
        </p:style>
        <p:txBody>
          <a:bodyPr lIns="90000" rIns="90000" tIns="45000" bIns="45000"/>
          <a:p>
            <a:pPr>
              <a:lnSpc>
                <a:spcPct val="120000"/>
              </a:lnSpc>
            </a:pPr>
            <a:r>
              <a:rPr b="1" lang="en-US" sz="1400" spc="-1" strike="noStrike">
                <a:solidFill>
                  <a:srgbClr val="000000"/>
                </a:solidFill>
                <a:latin typeface="Arial"/>
              </a:rPr>
              <a:t>Explore the Linux command line</a:t>
            </a:r>
            <a:endParaRPr b="0" lang="en-US" sz="1400" spc="-1" strike="noStrike">
              <a:latin typeface="Arial"/>
            </a:endParaRPr>
          </a:p>
          <a:p>
            <a:pPr>
              <a:lnSpc>
                <a:spcPct val="120000"/>
              </a:lnSpc>
            </a:pPr>
            <a:r>
              <a:rPr b="1" lang="en-US" sz="1100" spc="-1" strike="noStrike">
                <a:solidFill>
                  <a:srgbClr val="000000"/>
                </a:solidFill>
                <a:latin typeface="Arial"/>
              </a:rPr>
              <a:t>Goal: </a:t>
            </a:r>
            <a:r>
              <a:rPr b="0" lang="en-US" sz="1100" spc="-1" strike="noStrike">
                <a:solidFill>
                  <a:srgbClr val="000000"/>
                </a:solidFill>
                <a:latin typeface="Arial"/>
              </a:rPr>
              <a:t>Learn to send several basic commands to the shell</a:t>
            </a:r>
            <a:endParaRPr b="0" lang="en-US" sz="1100" spc="-1" strike="noStrike">
              <a:latin typeface="Arial"/>
            </a:endParaRPr>
          </a:p>
          <a:p>
            <a:pPr>
              <a:lnSpc>
                <a:spcPct val="120000"/>
              </a:lnSpc>
            </a:pPr>
            <a:r>
              <a:rPr b="1" lang="en-US" sz="1100" spc="-1" strike="noStrike">
                <a:solidFill>
                  <a:srgbClr val="000000"/>
                </a:solidFill>
                <a:latin typeface="Arial"/>
              </a:rPr>
              <a:t>Overview: </a:t>
            </a:r>
            <a:r>
              <a:rPr b="0" lang="en-US" sz="1100" spc="-1" strike="noStrike">
                <a:solidFill>
                  <a:srgbClr val="000000"/>
                </a:solidFill>
                <a:latin typeface="Arial"/>
              </a:rPr>
              <a:t>The true power of Linux to automate many aspects of your life cannot be achieved without some utilization of the command line shell. The Cloud9 IDE makes it easy to access this directly from your web browser. Another great resource for learning is </a:t>
            </a:r>
            <a:r>
              <a:rPr b="1" lang="en-US" sz="1200" spc="-1" strike="noStrike">
                <a:solidFill>
                  <a:srgbClr val="21409a"/>
                </a:solidFill>
                <a:latin typeface="Arial"/>
              </a:rPr>
              <a:t>linuxcommand.org</a:t>
            </a:r>
            <a:r>
              <a:rPr b="0" lang="en-US" sz="1100" spc="-1" strike="noStrike">
                <a:solidFill>
                  <a:srgbClr val="000000"/>
                </a:solidFill>
                <a:latin typeface="Arial"/>
              </a:rPr>
              <a:t>. </a:t>
            </a:r>
            <a:endParaRPr b="0" lang="en-US" sz="1100" spc="-1" strike="noStrike">
              <a:latin typeface="Arial"/>
            </a:endParaRPr>
          </a:p>
          <a:p>
            <a:pPr>
              <a:lnSpc>
                <a:spcPct val="120000"/>
              </a:lnSpc>
            </a:pPr>
            <a:r>
              <a:rPr b="1" lang="en-US" sz="1100" spc="-1" strike="noStrike">
                <a:solidFill>
                  <a:srgbClr val="000000"/>
                </a:solidFill>
                <a:latin typeface="Arial"/>
              </a:rPr>
              <a:t>Do this in the Cloud9 IDE:</a:t>
            </a:r>
            <a:endParaRPr b="0" lang="en-US" sz="1100" spc="-1" strike="noStrike">
              <a:latin typeface="Arial"/>
            </a:endParaRPr>
          </a:p>
          <a:p>
            <a:pPr>
              <a:lnSpc>
                <a:spcPct val="120000"/>
              </a:lnSpc>
            </a:pPr>
            <a:r>
              <a:rPr b="0" lang="en-US" sz="1100" spc="-1" strike="noStrike">
                <a:solidFill>
                  <a:srgbClr val="000000"/>
                </a:solidFill>
                <a:latin typeface="Arial"/>
              </a:rPr>
              <a:t>1. Click in the terminal window at the bottom half of the IDE. You can also open a new terminal by clicking the “+” in the window tabs and selecting “New Terminal”.</a:t>
            </a:r>
            <a:endParaRPr b="0" lang="en-US" sz="1100" spc="-1" strike="noStrike">
              <a:latin typeface="Arial"/>
            </a:endParaRPr>
          </a:p>
          <a:p>
            <a:pPr>
              <a:lnSpc>
                <a:spcPct val="120000"/>
              </a:lnSpc>
            </a:pPr>
            <a:r>
              <a:rPr b="0" lang="en-US" sz="1100" spc="-1" strike="noStrike">
                <a:solidFill>
                  <a:srgbClr val="000000"/>
                </a:solidFill>
                <a:latin typeface="Arial"/>
              </a:rPr>
              <a:t>2. Try typing in the “commands to try”. Press &lt;ENTER&gt; after each command. Take note of how the prompt changes to show you the current active directory. Use the up and down arrows to cycle through commands you’ve typed before, in case you want to repeat any.</a:t>
            </a:r>
            <a:endParaRPr b="0" lang="en-US" sz="1100" spc="-1" strike="noStrike">
              <a:latin typeface="Arial"/>
            </a:endParaRPr>
          </a:p>
          <a:p>
            <a:pPr>
              <a:lnSpc>
                <a:spcPct val="120000"/>
              </a:lnSpc>
            </a:pPr>
            <a:r>
              <a:rPr b="1" lang="en-US" sz="1100" spc="-1" strike="noStrike">
                <a:solidFill>
                  <a:srgbClr val="000000"/>
                </a:solidFill>
                <a:latin typeface="Arial"/>
              </a:rPr>
              <a:t>Challenge #1</a:t>
            </a:r>
            <a:r>
              <a:rPr b="0" lang="en-US" sz="1100" spc="-1" strike="noStrike">
                <a:solidFill>
                  <a:srgbClr val="000000"/>
                </a:solidFill>
                <a:latin typeface="Arial"/>
              </a:rPr>
              <a:t>: Can you repeat the last command below that prints GPIO values and change the values?</a:t>
            </a:r>
            <a:endParaRPr b="0" lang="en-US" sz="1100" spc="-1" strike="noStrike">
              <a:latin typeface="Arial"/>
            </a:endParaRPr>
          </a:p>
          <a:p>
            <a:pPr>
              <a:lnSpc>
                <a:spcPct val="120000"/>
              </a:lnSpc>
            </a:pPr>
            <a:r>
              <a:rPr b="1" lang="en-US" sz="1100" spc="-1" strike="noStrike">
                <a:solidFill>
                  <a:srgbClr val="000000"/>
                </a:solidFill>
                <a:latin typeface="Arial"/>
              </a:rPr>
              <a:t>Challenge #2</a:t>
            </a:r>
            <a:r>
              <a:rPr b="0" lang="en-US" sz="1100" spc="-1" strike="noStrike">
                <a:solidFill>
                  <a:srgbClr val="000000"/>
                </a:solidFill>
                <a:latin typeface="Arial"/>
              </a:rPr>
              <a:t>: Using the “watch” command, can you monitor the I2C accelerometer status?</a:t>
            </a:r>
            <a:endParaRPr b="0" lang="en-US" sz="1100" spc="-1" strike="noStrike">
              <a:latin typeface="Arial"/>
            </a:endParaRPr>
          </a:p>
          <a:p>
            <a:pPr>
              <a:lnSpc>
                <a:spcPct val="120000"/>
              </a:lnSpc>
            </a:pPr>
            <a:r>
              <a:rPr b="1" lang="en-US" sz="1100" spc="-1" strike="noStrike">
                <a:solidFill>
                  <a:srgbClr val="000000"/>
                </a:solidFill>
                <a:latin typeface="Arial"/>
              </a:rPr>
              <a:t>Challenge #3</a:t>
            </a:r>
            <a:r>
              <a:rPr b="0" lang="en-US" sz="1100" spc="-1" strike="noStrike">
                <a:solidFill>
                  <a:srgbClr val="000000"/>
                </a:solidFill>
                <a:latin typeface="Arial"/>
              </a:rPr>
              <a:t>: Can you use the “config-pin” command to switch the red LED to a GPIO, set it high and low and then switch it back to PWM mode? What happens if the red LED is in GPIO mode and you change the brightness with the “/sys/class/leds” entry?</a:t>
            </a:r>
            <a:endParaRPr b="0" lang="en-US" sz="1100" spc="-1" strike="noStrike">
              <a:latin typeface="Arial"/>
            </a:endParaRPr>
          </a:p>
        </p:txBody>
      </p:sp>
      <p:sp>
        <p:nvSpPr>
          <p:cNvPr id="105" name="CustomShape 3"/>
          <p:cNvSpPr/>
          <p:nvPr/>
        </p:nvSpPr>
        <p:spPr>
          <a:xfrm>
            <a:off x="360360" y="6783120"/>
            <a:ext cx="1616760" cy="345240"/>
          </a:xfrm>
          <a:prstGeom prst="rect">
            <a:avLst/>
          </a:prstGeom>
          <a:noFill/>
          <a:ln>
            <a:noFill/>
          </a:ln>
        </p:spPr>
        <p:style>
          <a:lnRef idx="0"/>
          <a:fillRef idx="0"/>
          <a:effectRef idx="0"/>
          <a:fontRef idx="minor"/>
        </p:style>
        <p:txBody>
          <a:bodyPr wrap="none" lIns="90000" rIns="90000" tIns="45000" bIns="45000"/>
          <a:p>
            <a:pPr>
              <a:lnSpc>
                <a:spcPct val="120000"/>
              </a:lnSpc>
            </a:pPr>
            <a:r>
              <a:rPr b="1" lang="en-US" sz="1400" spc="-1" strike="noStrike">
                <a:solidFill>
                  <a:srgbClr val="000000"/>
                </a:solidFill>
                <a:latin typeface="Arial"/>
              </a:rPr>
              <a:t>commands to try</a:t>
            </a:r>
            <a:endParaRPr b="0" lang="en-US" sz="1400" spc="-1" strike="noStrike">
              <a:latin typeface="Arial"/>
            </a:endParaRPr>
          </a:p>
        </p:txBody>
      </p:sp>
      <p:sp>
        <p:nvSpPr>
          <p:cNvPr id="106" name="TextShape 4"/>
          <p:cNvSpPr txBox="1"/>
          <p:nvPr/>
        </p:nvSpPr>
        <p:spPr>
          <a:xfrm>
            <a:off x="5378400" y="5009760"/>
            <a:ext cx="2098080" cy="4777200"/>
          </a:xfrm>
          <a:prstGeom prst="rect">
            <a:avLst/>
          </a:prstGeom>
          <a:noFill/>
          <a:ln>
            <a:solidFill>
              <a:srgbClr val="3465a4"/>
            </a:solidFill>
          </a:ln>
        </p:spPr>
        <p:txBody>
          <a:bodyPr lIns="90000" rIns="90000" tIns="45000" bIns="45000"/>
          <a:p>
            <a:pPr>
              <a:lnSpc>
                <a:spcPct val="100000"/>
              </a:lnSpc>
            </a:pPr>
            <a:r>
              <a:rPr b="1" lang="en-US" sz="1050" spc="-1" strike="noStrike">
                <a:latin typeface="Arial"/>
              </a:rPr>
              <a:t>Some useful commands</a:t>
            </a:r>
            <a:endParaRPr b="0" lang="en-US" sz="1050" spc="-1" strike="noStrike">
              <a:latin typeface="Arial"/>
            </a:endParaRPr>
          </a:p>
          <a:p>
            <a:pPr>
              <a:lnSpc>
                <a:spcPct val="100000"/>
              </a:lnSpc>
            </a:pPr>
            <a:r>
              <a:rPr b="0" lang="en-US" sz="1000" spc="-1" strike="noStrike">
                <a:latin typeface="Arial"/>
              </a:rPr>
              <a:t>pwd - show current directory</a:t>
            </a:r>
            <a:endParaRPr b="0" lang="en-US" sz="1000" spc="-1" strike="noStrike">
              <a:latin typeface="Arial"/>
            </a:endParaRPr>
          </a:p>
          <a:p>
            <a:pPr>
              <a:lnSpc>
                <a:spcPct val="100000"/>
              </a:lnSpc>
            </a:pPr>
            <a:r>
              <a:rPr b="0" lang="en-US" sz="1000" spc="-1" strike="noStrike">
                <a:latin typeface="Arial"/>
              </a:rPr>
              <a:t>cd - change current directory</a:t>
            </a:r>
            <a:endParaRPr b="0" lang="en-US" sz="1000" spc="-1" strike="noStrike">
              <a:latin typeface="Arial"/>
            </a:endParaRPr>
          </a:p>
          <a:p>
            <a:pPr>
              <a:lnSpc>
                <a:spcPct val="100000"/>
              </a:lnSpc>
            </a:pPr>
            <a:r>
              <a:rPr b="0" lang="en-US" sz="1000" spc="-1" strike="noStrike">
                <a:latin typeface="Arial"/>
              </a:rPr>
              <a:t>ls - list directory contents</a:t>
            </a:r>
            <a:endParaRPr b="0" lang="en-US" sz="1000" spc="-1" strike="noStrike">
              <a:latin typeface="Arial"/>
            </a:endParaRPr>
          </a:p>
          <a:p>
            <a:pPr>
              <a:lnSpc>
                <a:spcPct val="100000"/>
              </a:lnSpc>
            </a:pPr>
            <a:r>
              <a:rPr b="0" lang="en-US" sz="1000" spc="-1" strike="noStrike">
                <a:latin typeface="Arial"/>
              </a:rPr>
              <a:t>chmod - change file permissions</a:t>
            </a:r>
            <a:endParaRPr b="0" lang="en-US" sz="1000" spc="-1" strike="noStrike">
              <a:latin typeface="Arial"/>
            </a:endParaRPr>
          </a:p>
          <a:p>
            <a:pPr>
              <a:lnSpc>
                <a:spcPct val="100000"/>
              </a:lnSpc>
            </a:pPr>
            <a:r>
              <a:rPr b="0" lang="en-US" sz="1000" spc="-1" strike="noStrike">
                <a:latin typeface="Arial"/>
              </a:rPr>
              <a:t>chown - change file ownership</a:t>
            </a:r>
            <a:endParaRPr b="0" lang="en-US" sz="1000" spc="-1" strike="noStrike">
              <a:latin typeface="Arial"/>
            </a:endParaRPr>
          </a:p>
          <a:p>
            <a:pPr>
              <a:lnSpc>
                <a:spcPct val="100000"/>
              </a:lnSpc>
            </a:pPr>
            <a:r>
              <a:rPr b="0" lang="en-US" sz="1000" spc="-1" strike="noStrike">
                <a:latin typeface="Arial"/>
              </a:rPr>
              <a:t>cp - copy files</a:t>
            </a:r>
            <a:endParaRPr b="0" lang="en-US" sz="1000" spc="-1" strike="noStrike">
              <a:latin typeface="Arial"/>
            </a:endParaRPr>
          </a:p>
          <a:p>
            <a:pPr>
              <a:lnSpc>
                <a:spcPct val="100000"/>
              </a:lnSpc>
            </a:pPr>
            <a:r>
              <a:rPr b="0" lang="en-US" sz="1000" spc="-1" strike="noStrike">
                <a:latin typeface="Arial"/>
              </a:rPr>
              <a:t>mv - move files</a:t>
            </a:r>
            <a:endParaRPr b="0" lang="en-US" sz="1000" spc="-1" strike="noStrike">
              <a:latin typeface="Arial"/>
            </a:endParaRPr>
          </a:p>
          <a:p>
            <a:pPr>
              <a:lnSpc>
                <a:spcPct val="100000"/>
              </a:lnSpc>
            </a:pPr>
            <a:r>
              <a:rPr b="0" lang="en-US" sz="1000" spc="-1" strike="noStrike">
                <a:latin typeface="Arial"/>
              </a:rPr>
              <a:t>rm - remove files</a:t>
            </a:r>
            <a:endParaRPr b="0" lang="en-US" sz="1000" spc="-1" strike="noStrike">
              <a:latin typeface="Arial"/>
            </a:endParaRPr>
          </a:p>
          <a:p>
            <a:pPr>
              <a:lnSpc>
                <a:spcPct val="100000"/>
              </a:lnSpc>
            </a:pPr>
            <a:r>
              <a:rPr b="0" lang="en-US" sz="1000" spc="-1" strike="noStrike">
                <a:latin typeface="Arial"/>
              </a:rPr>
              <a:t>mkdir - make directory</a:t>
            </a:r>
            <a:endParaRPr b="0" lang="en-US" sz="1000" spc="-1" strike="noStrike">
              <a:latin typeface="Arial"/>
            </a:endParaRPr>
          </a:p>
          <a:p>
            <a:pPr>
              <a:lnSpc>
                <a:spcPct val="100000"/>
              </a:lnSpc>
            </a:pPr>
            <a:r>
              <a:rPr b="0" lang="en-US" sz="1000" spc="-1" strike="noStrike">
                <a:latin typeface="Arial"/>
              </a:rPr>
              <a:t>rmdir - remove directory</a:t>
            </a:r>
            <a:endParaRPr b="0" lang="en-US" sz="1000" spc="-1" strike="noStrike">
              <a:latin typeface="Arial"/>
            </a:endParaRPr>
          </a:p>
          <a:p>
            <a:pPr>
              <a:lnSpc>
                <a:spcPct val="100000"/>
              </a:lnSpc>
            </a:pPr>
            <a:r>
              <a:rPr b="0" lang="en-US" sz="1000" spc="-1" strike="noStrike">
                <a:latin typeface="Arial"/>
              </a:rPr>
              <a:t>cat - dump file contents</a:t>
            </a:r>
            <a:endParaRPr b="0" lang="en-US" sz="1000" spc="-1" strike="noStrike">
              <a:latin typeface="Arial"/>
            </a:endParaRPr>
          </a:p>
          <a:p>
            <a:pPr>
              <a:lnSpc>
                <a:spcPct val="100000"/>
              </a:lnSpc>
            </a:pPr>
            <a:r>
              <a:rPr b="0" lang="en-US" sz="1000" spc="-1" strike="noStrike">
                <a:latin typeface="Arial"/>
              </a:rPr>
              <a:t>less - progressively dump file</a:t>
            </a:r>
            <a:endParaRPr b="0" lang="en-US" sz="1000" spc="-1" strike="noStrike">
              <a:latin typeface="Arial"/>
            </a:endParaRPr>
          </a:p>
          <a:p>
            <a:pPr>
              <a:lnSpc>
                <a:spcPct val="100000"/>
              </a:lnSpc>
            </a:pPr>
            <a:r>
              <a:rPr b="0" lang="en-US" sz="1000" spc="-1" strike="noStrike">
                <a:latin typeface="Arial"/>
              </a:rPr>
              <a:t>vi - edit file (complex)</a:t>
            </a:r>
            <a:endParaRPr b="0" lang="en-US" sz="1000" spc="-1" strike="noStrike">
              <a:latin typeface="Arial"/>
            </a:endParaRPr>
          </a:p>
          <a:p>
            <a:pPr>
              <a:lnSpc>
                <a:spcPct val="100000"/>
              </a:lnSpc>
            </a:pPr>
            <a:r>
              <a:rPr b="0" lang="en-US" sz="1000" spc="-1" strike="noStrike">
                <a:latin typeface="Arial"/>
              </a:rPr>
              <a:t>nano - edit file (simple)</a:t>
            </a:r>
            <a:endParaRPr b="0" lang="en-US" sz="1000" spc="-1" strike="noStrike">
              <a:latin typeface="Arial"/>
            </a:endParaRPr>
          </a:p>
          <a:p>
            <a:pPr>
              <a:lnSpc>
                <a:spcPct val="100000"/>
              </a:lnSpc>
            </a:pPr>
            <a:r>
              <a:rPr b="0" lang="en-US" sz="1000" spc="-1" strike="noStrike">
                <a:latin typeface="Arial"/>
              </a:rPr>
              <a:t>head - trim dump to top</a:t>
            </a:r>
            <a:endParaRPr b="0" lang="en-US" sz="1000" spc="-1" strike="noStrike">
              <a:latin typeface="Arial"/>
            </a:endParaRPr>
          </a:p>
          <a:p>
            <a:pPr>
              <a:lnSpc>
                <a:spcPct val="100000"/>
              </a:lnSpc>
            </a:pPr>
            <a:r>
              <a:rPr b="0" lang="en-US" sz="1000" spc="-1" strike="noStrike">
                <a:latin typeface="Arial"/>
              </a:rPr>
              <a:t>tail - trim dump to bottom</a:t>
            </a:r>
            <a:endParaRPr b="0" lang="en-US" sz="1000" spc="-1" strike="noStrike">
              <a:latin typeface="Arial"/>
            </a:endParaRPr>
          </a:p>
          <a:p>
            <a:pPr>
              <a:lnSpc>
                <a:spcPct val="100000"/>
              </a:lnSpc>
            </a:pPr>
            <a:r>
              <a:rPr b="0" lang="en-US" sz="1000" spc="-1" strike="noStrike">
                <a:latin typeface="Arial"/>
              </a:rPr>
              <a:t>echo - print/dump value</a:t>
            </a:r>
            <a:endParaRPr b="0" lang="en-US" sz="1000" spc="-1" strike="noStrike">
              <a:latin typeface="Arial"/>
            </a:endParaRPr>
          </a:p>
          <a:p>
            <a:pPr>
              <a:lnSpc>
                <a:spcPct val="100000"/>
              </a:lnSpc>
            </a:pPr>
            <a:r>
              <a:rPr b="0" lang="en-US" sz="1000" spc="-1" strike="noStrike">
                <a:latin typeface="Arial"/>
              </a:rPr>
              <a:t>env - dump environment variables</a:t>
            </a:r>
            <a:endParaRPr b="0" lang="en-US" sz="1000" spc="-1" strike="noStrike">
              <a:latin typeface="Arial"/>
            </a:endParaRPr>
          </a:p>
          <a:p>
            <a:pPr>
              <a:lnSpc>
                <a:spcPct val="100000"/>
              </a:lnSpc>
            </a:pPr>
            <a:r>
              <a:rPr b="0" lang="en-US" sz="1000" spc="-1" strike="noStrike">
                <a:latin typeface="Arial"/>
              </a:rPr>
              <a:t>export - set environment variable</a:t>
            </a:r>
            <a:endParaRPr b="0" lang="en-US" sz="1000" spc="-1" strike="noStrike">
              <a:latin typeface="Arial"/>
            </a:endParaRPr>
          </a:p>
          <a:p>
            <a:pPr>
              <a:lnSpc>
                <a:spcPct val="100000"/>
              </a:lnSpc>
            </a:pPr>
            <a:r>
              <a:rPr b="0" lang="en-US" sz="1000" spc="-1" strike="noStrike">
                <a:latin typeface="Arial"/>
              </a:rPr>
              <a:t>history - dump command history</a:t>
            </a:r>
            <a:endParaRPr b="0" lang="en-US" sz="1000" spc="-1" strike="noStrike">
              <a:latin typeface="Arial"/>
            </a:endParaRPr>
          </a:p>
          <a:p>
            <a:pPr>
              <a:lnSpc>
                <a:spcPct val="100000"/>
              </a:lnSpc>
            </a:pPr>
            <a:r>
              <a:rPr b="0" lang="en-US" sz="1000" spc="-1" strike="noStrike">
                <a:latin typeface="Arial"/>
              </a:rPr>
              <a:t>grep - search dump for strings</a:t>
            </a:r>
            <a:endParaRPr b="0" lang="en-US" sz="1000" spc="-1" strike="noStrike">
              <a:latin typeface="Arial"/>
            </a:endParaRPr>
          </a:p>
          <a:p>
            <a:pPr>
              <a:lnSpc>
                <a:spcPct val="100000"/>
              </a:lnSpc>
            </a:pPr>
            <a:r>
              <a:rPr b="0" lang="en-US" sz="1000" spc="-1" strike="noStrike">
                <a:latin typeface="Arial"/>
              </a:rPr>
              <a:t>man - get help on command</a:t>
            </a:r>
            <a:endParaRPr b="0" lang="en-US" sz="1000" spc="-1" strike="noStrike">
              <a:latin typeface="Arial"/>
            </a:endParaRPr>
          </a:p>
          <a:p>
            <a:pPr>
              <a:lnSpc>
                <a:spcPct val="100000"/>
              </a:lnSpc>
            </a:pPr>
            <a:r>
              <a:rPr b="0" lang="en-US" sz="1000" spc="-1" strike="noStrike">
                <a:latin typeface="Arial"/>
              </a:rPr>
              <a:t>apropos - show list of man pages</a:t>
            </a:r>
            <a:endParaRPr b="0" lang="en-US" sz="1000" spc="-1" strike="noStrike">
              <a:latin typeface="Arial"/>
            </a:endParaRPr>
          </a:p>
          <a:p>
            <a:pPr>
              <a:lnSpc>
                <a:spcPct val="100000"/>
              </a:lnSpc>
            </a:pPr>
            <a:r>
              <a:rPr b="0" lang="en-US" sz="1000" spc="-1" strike="noStrike">
                <a:latin typeface="Arial"/>
              </a:rPr>
              <a:t>find - search for files</a:t>
            </a:r>
            <a:endParaRPr b="0" lang="en-US" sz="1000" spc="-1" strike="noStrike">
              <a:latin typeface="Arial"/>
            </a:endParaRPr>
          </a:p>
          <a:p>
            <a:pPr>
              <a:lnSpc>
                <a:spcPct val="100000"/>
              </a:lnSpc>
            </a:pPr>
            <a:r>
              <a:rPr b="0" lang="en-US" sz="1000" spc="-1" strike="noStrike">
                <a:latin typeface="Arial"/>
              </a:rPr>
              <a:t>tar - create/extract file archives</a:t>
            </a:r>
            <a:endParaRPr b="0" lang="en-US" sz="1000" spc="-1" strike="noStrike">
              <a:latin typeface="Arial"/>
            </a:endParaRPr>
          </a:p>
          <a:p>
            <a:pPr>
              <a:lnSpc>
                <a:spcPct val="100000"/>
              </a:lnSpc>
            </a:pPr>
            <a:r>
              <a:rPr b="0" lang="en-US" sz="1000" spc="-1" strike="noStrike">
                <a:latin typeface="Arial"/>
              </a:rPr>
              <a:t>gzip - compress a file</a:t>
            </a:r>
            <a:endParaRPr b="0" lang="en-US" sz="1000" spc="-1" strike="noStrike">
              <a:latin typeface="Arial"/>
            </a:endParaRPr>
          </a:p>
          <a:p>
            <a:pPr>
              <a:lnSpc>
                <a:spcPct val="100000"/>
              </a:lnSpc>
            </a:pPr>
            <a:r>
              <a:rPr b="0" lang="en-US" sz="1000" spc="-1" strike="noStrike">
                <a:latin typeface="Arial"/>
              </a:rPr>
              <a:t>gunzip - decompress a file</a:t>
            </a:r>
            <a:endParaRPr b="0" lang="en-US" sz="1000" spc="-1" strike="noStrike">
              <a:latin typeface="Arial"/>
            </a:endParaRPr>
          </a:p>
          <a:p>
            <a:pPr>
              <a:lnSpc>
                <a:spcPct val="100000"/>
              </a:lnSpc>
            </a:pPr>
            <a:r>
              <a:rPr b="0" lang="en-US" sz="1000" spc="-1" strike="noStrike">
                <a:latin typeface="Arial"/>
              </a:rPr>
              <a:t>du - show disk usage</a:t>
            </a:r>
            <a:endParaRPr b="0" lang="en-US" sz="1000" spc="-1" strike="noStrike">
              <a:latin typeface="Arial"/>
            </a:endParaRPr>
          </a:p>
          <a:p>
            <a:pPr>
              <a:lnSpc>
                <a:spcPct val="100000"/>
              </a:lnSpc>
            </a:pPr>
            <a:r>
              <a:rPr b="0" lang="en-US" sz="1000" spc="-1" strike="noStrike">
                <a:latin typeface="Arial"/>
              </a:rPr>
              <a:t>df - show disk free space</a:t>
            </a:r>
            <a:endParaRPr b="0" lang="en-US" sz="1000" spc="-1" strike="noStrike">
              <a:latin typeface="Arial"/>
            </a:endParaRPr>
          </a:p>
          <a:p>
            <a:pPr>
              <a:lnSpc>
                <a:spcPct val="100000"/>
              </a:lnSpc>
            </a:pPr>
            <a:r>
              <a:rPr b="0" lang="en-US" sz="1000" spc="-1" strike="noStrike">
                <a:latin typeface="Arial"/>
              </a:rPr>
              <a:t>mount - mount disks</a:t>
            </a:r>
            <a:endParaRPr b="0" lang="en-US" sz="1000" spc="-1" strike="noStrike">
              <a:latin typeface="Arial"/>
            </a:endParaRPr>
          </a:p>
          <a:p>
            <a:pPr>
              <a:lnSpc>
                <a:spcPct val="100000"/>
              </a:lnSpc>
            </a:pPr>
            <a:r>
              <a:rPr b="0" lang="en-US" sz="1000" spc="-1" strike="noStrike">
                <a:latin typeface="Arial"/>
              </a:rPr>
              <a:t>tee - write dump to file in parallel</a:t>
            </a:r>
            <a:endParaRPr b="0" lang="en-US" sz="1000" spc="-1" strike="noStrike">
              <a:latin typeface="Arial"/>
            </a:endParaRPr>
          </a:p>
          <a:p>
            <a:pPr>
              <a:lnSpc>
                <a:spcPct val="100000"/>
              </a:lnSpc>
            </a:pPr>
            <a:r>
              <a:rPr b="0" lang="en-US" sz="1000" spc="-1" strike="noStrike">
                <a:latin typeface="Arial"/>
              </a:rPr>
              <a:t>hexdump - readable binary dumps</a:t>
            </a:r>
            <a:endParaRPr b="0" lang="en-US" sz="1000" spc="-1" strike="noStrike">
              <a:latin typeface="Arial"/>
            </a:endParaRPr>
          </a:p>
        </p:txBody>
      </p:sp>
      <p:pic>
        <p:nvPicPr>
          <p:cNvPr id="107" name="" descr=""/>
          <p:cNvPicPr/>
          <p:nvPr/>
        </p:nvPicPr>
        <p:blipFill>
          <a:blip r:embed="rId1"/>
          <a:stretch/>
        </p:blipFill>
        <p:spPr>
          <a:xfrm>
            <a:off x="382320" y="3965760"/>
            <a:ext cx="4846320" cy="2725920"/>
          </a:xfrm>
          <a:prstGeom prst="rect">
            <a:avLst/>
          </a:prstGeom>
          <a:ln>
            <a:noFill/>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2254</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2018-09-19T07:16:48Z</dcterms:created>
  <dc:creator>Cathy Wicks</dc:creator>
  <dc:description/>
  <dc:language>en-US</dc:language>
  <cp:lastModifiedBy/>
  <cp:lastPrinted>2018-09-19T09:08:42Z</cp:lastPrinted>
  <dcterms:modified xsi:type="dcterms:W3CDTF">2019-01-22T13:37:12Z</dcterms:modified>
  <cp:revision>75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13</vt:i4>
  </property>
</Properties>
</file>